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handoutMasterIdLst>
    <p:handoutMasterId r:id="rId24"/>
  </p:handoutMasterIdLst>
  <p:sldIdLst>
    <p:sldId id="256" r:id="rId2"/>
    <p:sldId id="2507" r:id="rId3"/>
    <p:sldId id="2456" r:id="rId4"/>
    <p:sldId id="2508" r:id="rId5"/>
    <p:sldId id="2485" r:id="rId6"/>
    <p:sldId id="2509" r:id="rId7"/>
    <p:sldId id="2486" r:id="rId8"/>
    <p:sldId id="2510" r:id="rId9"/>
    <p:sldId id="2511" r:id="rId10"/>
    <p:sldId id="2512" r:id="rId11"/>
    <p:sldId id="2513" r:id="rId12"/>
    <p:sldId id="2514" r:id="rId13"/>
    <p:sldId id="2489" r:id="rId14"/>
    <p:sldId id="2515" r:id="rId15"/>
    <p:sldId id="2516" r:id="rId16"/>
    <p:sldId id="2517" r:id="rId17"/>
    <p:sldId id="2490" r:id="rId18"/>
    <p:sldId id="2518" r:id="rId19"/>
    <p:sldId id="2519" r:id="rId20"/>
    <p:sldId id="2520" r:id="rId21"/>
    <p:sldId id="454" r:id="rId22"/>
  </p:sldIdLst>
  <p:sldSz cx="9144000" cy="6858000" type="screen4x3"/>
  <p:notesSz cx="6797675" cy="9928225"/>
  <p:defaultTextStyle>
    <a:defPPr>
      <a:defRPr lang="en-US"/>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Verdana" panose="020B060403050404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Verdana" panose="020B060403050404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Verdana" panose="020B060403050404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Verdana" panose="020B060403050404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Verdana" panose="020B060403050404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Verdana" panose="020B060403050404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Verdana" panose="020B060403050404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Verdana" panose="020B060403050404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E7E8FA"/>
    <a:srgbClr val="D1DBEB"/>
    <a:srgbClr val="AAC1DA"/>
    <a:srgbClr val="3366CC"/>
    <a:srgbClr val="3366FF"/>
    <a:srgbClr val="3399FF"/>
    <a:srgbClr val="84A5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198"/>
    <p:restoredTop sz="51741" autoAdjust="0"/>
  </p:normalViewPr>
  <p:slideViewPr>
    <p:cSldViewPr showGuides="1">
      <p:cViewPr varScale="1">
        <p:scale>
          <a:sx n="164" d="100"/>
          <a:sy n="164" d="100"/>
        </p:scale>
        <p:origin x="-2046" y="-108"/>
      </p:cViewPr>
      <p:guideLst>
        <p:guide orient="horz" pos="2042"/>
        <p:guide pos="2895"/>
      </p:guideLst>
    </p:cSldViewPr>
  </p:slideViewPr>
  <p:notesTextViewPr>
    <p:cViewPr>
      <p:scale>
        <a:sx n="1" d="1"/>
        <a:sy n="1" d="1"/>
      </p:scale>
      <p:origin x="0" y="0"/>
    </p:cViewPr>
  </p:notesTextViewPr>
  <p:sorterViewPr showFormatting="0">
    <p:cViewPr>
      <p:scale>
        <a:sx n="100" d="100"/>
        <a:sy n="100" d="100"/>
      </p:scale>
      <p:origin x="0" y="641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2946400" cy="495300"/>
          </a:xfrm>
          <a:prstGeom prst="rect">
            <a:avLst/>
          </a:prstGeom>
          <a:noFill/>
          <a:ln>
            <a:noFill/>
          </a:ln>
          <a:effectLst/>
        </p:spPr>
        <p:txBody>
          <a:bodyPr vert="horz" wrap="square" lIns="91440" tIns="45720" rIns="91440" bIns="45720" numCol="1" anchor="t" anchorCtr="0" compatLnSpc="1"/>
          <a:lstStyle>
            <a:lvl1pPr algn="l">
              <a:buFontTx/>
              <a:buNone/>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12643" name="Rectangle 3"/>
          <p:cNvSpPr>
            <a:spLocks noGrp="1" noChangeArrowheads="1"/>
          </p:cNvSpPr>
          <p:nvPr>
            <p:ph type="dt" sz="quarter" idx="1"/>
          </p:nvPr>
        </p:nvSpPr>
        <p:spPr bwMode="auto">
          <a:xfrm>
            <a:off x="3849688" y="0"/>
            <a:ext cx="2946400" cy="495300"/>
          </a:xfrm>
          <a:prstGeom prst="rect">
            <a:avLst/>
          </a:prstGeom>
          <a:noFill/>
          <a:ln>
            <a:noFill/>
          </a:ln>
          <a:effectLst/>
        </p:spPr>
        <p:txBody>
          <a:bodyPr vert="horz" wrap="square" lIns="91440" tIns="45720" rIns="91440" bIns="45720" numCol="1" anchor="t" anchorCtr="0" compatLnSpc="1"/>
          <a:lstStyle>
            <a:lvl1pPr algn="r">
              <a:buFontTx/>
              <a:buNone/>
              <a:defRPr sz="1200">
                <a:latin typeface="Arial" panose="020B0604020202020204" pitchFamily="34" charset="0"/>
                <a:ea typeface="+mn-ea"/>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12644" name="Rectangle 4"/>
          <p:cNvSpPr>
            <a:spLocks noGrp="1" noChangeArrowheads="1"/>
          </p:cNvSpPr>
          <p:nvPr>
            <p:ph type="ftr" sz="quarter" idx="2"/>
          </p:nvPr>
        </p:nvSpPr>
        <p:spPr bwMode="auto">
          <a:xfrm>
            <a:off x="0" y="9429750"/>
            <a:ext cx="2946400" cy="496888"/>
          </a:xfrm>
          <a:prstGeom prst="rect">
            <a:avLst/>
          </a:prstGeom>
          <a:noFill/>
          <a:ln>
            <a:noFill/>
          </a:ln>
          <a:effectLst/>
        </p:spPr>
        <p:txBody>
          <a:bodyPr vert="horz" wrap="square" lIns="91440" tIns="45720" rIns="91440" bIns="45720" numCol="1" anchor="b" anchorCtr="0" compatLnSpc="1"/>
          <a:lstStyle>
            <a:lvl1pPr algn="l">
              <a:buFontTx/>
              <a:buNone/>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12645" name="Rectangle 5"/>
          <p:cNvSpPr>
            <a:spLocks noGrp="1" noChangeArrowheads="1"/>
          </p:cNvSpPr>
          <p:nvPr>
            <p:ph type="sldNum" sz="quarter" idx="3"/>
          </p:nvPr>
        </p:nvSpPr>
        <p:spPr bwMode="auto">
          <a:xfrm>
            <a:off x="3849688" y="9429750"/>
            <a:ext cx="2946400" cy="496888"/>
          </a:xfrm>
          <a:prstGeom prst="rect">
            <a:avLst/>
          </a:prstGeom>
          <a:noFill/>
          <a:ln>
            <a:noFill/>
          </a:ln>
          <a:effectLst/>
        </p:spPr>
        <p:txBody>
          <a:bodyPr vert="horz" wrap="square" lIns="91440" tIns="45720" rIns="91440" bIns="45720" numCol="1" anchor="b" anchorCtr="0" compatLnSpc="1"/>
          <a:lstStyle/>
          <a:p>
            <a:pPr lvl="0" algn="r" eaLnBrk="1" hangingPunct="1"/>
            <a:fld id="{9A0DB2DC-4C9A-4742-B13C-FB6460FD3503}" type="slidenum">
              <a:rPr lang="en-US" altLang="zh-CN" sz="1200" dirty="0">
                <a:latin typeface="Arial" panose="020B0604020202020204" pitchFamily="34" charset="0"/>
              </a:rPr>
              <a:t>‹#›</a:t>
            </a:fld>
            <a:endParaRPr lang="en-US" altLang="zh-CN" sz="1200" dirty="0">
              <a:latin typeface="Arial" panose="020B0604020202020204" pitchFamily="34" charset="0"/>
            </a:endParaRPr>
          </a:p>
        </p:txBody>
      </p:sp>
    </p:spTree>
    <p:extLst>
      <p:ext uri="{BB962C8B-B14F-4D97-AF65-F5344CB8AC3E}">
        <p14:creationId xmlns:p14="http://schemas.microsoft.com/office/powerpoint/2010/main" val="1351026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5300"/>
          </a:xfrm>
          <a:prstGeom prst="rect">
            <a:avLst/>
          </a:prstGeom>
        </p:spPr>
        <p:txBody>
          <a:bodyPr vert="horz" lIns="91440" tIns="45720" rIns="91440" bIns="45720" rtlCol="0"/>
          <a:lstStyle>
            <a:lvl1pPr algn="l">
              <a:buFontTx/>
              <a:buNone/>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 name="日期占位符 2"/>
          <p:cNvSpPr>
            <a:spLocks noGrp="1"/>
          </p:cNvSpPr>
          <p:nvPr>
            <p:ph type="dt" idx="1"/>
          </p:nvPr>
        </p:nvSpPr>
        <p:spPr>
          <a:xfrm>
            <a:off x="3849688" y="0"/>
            <a:ext cx="2946400" cy="495300"/>
          </a:xfrm>
          <a:prstGeom prst="rect">
            <a:avLst/>
          </a:prstGeom>
        </p:spPr>
        <p:txBody>
          <a:bodyPr vert="horz" lIns="91440" tIns="45720" rIns="91440" bIns="45720" rtlCol="0"/>
          <a:lstStyle>
            <a:lvl1pPr algn="r">
              <a:buFontTx/>
              <a:buNone/>
              <a:defRPr sz="1200">
                <a:latin typeface="Arial" panose="020B0604020202020204" pitchFamily="34" charset="0"/>
                <a:ea typeface="+mn-ea"/>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4" name="幻灯片图像占位符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mn-ea"/>
              <a:cs typeface="Arial" panose="020B0604020202020204" pitchFamily="34" charset="0"/>
            </a:endParaRPr>
          </a:p>
        </p:txBody>
      </p:sp>
      <p:sp>
        <p:nvSpPr>
          <p:cNvPr id="5" name="备注占位符 4"/>
          <p:cNvSpPr>
            <a:spLocks noGrp="1"/>
          </p:cNvSpPr>
          <p:nvPr>
            <p:ph type="body" sz="quarter" idx="3"/>
          </p:nvPr>
        </p:nvSpPr>
        <p:spPr>
          <a:xfrm>
            <a:off x="679450" y="4714875"/>
            <a:ext cx="5438775" cy="4468813"/>
          </a:xfrm>
          <a:prstGeom prst="rect">
            <a:avLst/>
          </a:prstGeom>
        </p:spPr>
        <p:txBody>
          <a:bodyPr vert="horz" wrap="square" lIns="91440" tIns="45720" rIns="91440" bIns="45720" numCol="1" anchor="t" anchorCtr="0" compatLnSpc="1"/>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buFontTx/>
              <a:buNone/>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灯片编号占位符 6"/>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lstStyle/>
          <a:p>
            <a:pPr lvl="0" algn="r" eaLnBrk="1" hangingPunct="1"/>
            <a:fld id="{9A0DB2DC-4C9A-4742-B13C-FB6460FD3503}" type="slidenum">
              <a:rPr lang="zh-CN" altLang="en-US" sz="1200" dirty="0">
                <a:latin typeface="Arial" panose="020B0604020202020204" pitchFamily="34" charset="0"/>
              </a:rPr>
              <a:t>‹#›</a:t>
            </a:fld>
            <a:endParaRPr lang="zh-CN" altLang="en-US" sz="1200" dirty="0">
              <a:latin typeface="Arial" panose="020B0604020202020204" pitchFamily="34" charset="0"/>
            </a:endParaRPr>
          </a:p>
        </p:txBody>
      </p:sp>
    </p:spTree>
    <p:extLst>
      <p:ext uri="{BB962C8B-B14F-4D97-AF65-F5344CB8AC3E}">
        <p14:creationId xmlns:p14="http://schemas.microsoft.com/office/powerpoint/2010/main" val="6056349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1pPr>
    <a:lvl2pPr marL="457200" algn="l" rtl="0" eaLnBrk="0" fontAlgn="base" hangingPunct="0">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2pPr>
    <a:lvl3pPr marL="914400" algn="l" rtl="0" eaLnBrk="0" fontAlgn="base" hangingPunct="0">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3pPr>
    <a:lvl4pPr marL="1371600" algn="l" rtl="0" eaLnBrk="0" fontAlgn="base" hangingPunct="0">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4pPr>
    <a:lvl5pPr marL="1828800" algn="l" rtl="0" eaLnBrk="0" fontAlgn="base" hangingPunct="0">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2050" name="Group 29"/>
          <p:cNvGrpSpPr/>
          <p:nvPr/>
        </p:nvGrpSpPr>
        <p:grpSpPr>
          <a:xfrm>
            <a:off x="1143000" y="628650"/>
            <a:ext cx="8012113" cy="2571750"/>
            <a:chOff x="720" y="396"/>
            <a:chExt cx="5047" cy="1620"/>
          </a:xfrm>
        </p:grpSpPr>
        <p:sp>
          <p:nvSpPr>
            <p:cNvPr id="14" name="Rectangle 18"/>
            <p:cNvSpPr>
              <a:spLocks noChangeArrowheads="1"/>
            </p:cNvSpPr>
            <p:nvPr/>
          </p:nvSpPr>
          <p:spPr bwMode="gray">
            <a:xfrm>
              <a:off x="1081" y="396"/>
              <a:ext cx="4686" cy="1596"/>
            </a:xfrm>
            <a:prstGeom prst="rect">
              <a:avLst/>
            </a:prstGeom>
            <a:solidFill>
              <a:schemeClr val="folHlink"/>
            </a:soli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5" name="Rectangle 28"/>
            <p:cNvSpPr>
              <a:spLocks noChangeArrowheads="1"/>
            </p:cNvSpPr>
            <p:nvPr/>
          </p:nvSpPr>
          <p:spPr bwMode="gray">
            <a:xfrm>
              <a:off x="720" y="1440"/>
              <a:ext cx="576" cy="576"/>
            </a:xfrm>
            <a:prstGeom prst="rect">
              <a:avLst/>
            </a:prstGeom>
            <a:solidFill>
              <a:schemeClr val="folHlink"/>
            </a:soli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6" name="Rectangle 17"/>
          <p:cNvSpPr>
            <a:spLocks noChangeArrowheads="1"/>
          </p:cNvSpPr>
          <p:nvPr/>
        </p:nvSpPr>
        <p:spPr bwMode="gray">
          <a:xfrm>
            <a:off x="1130300" y="3141663"/>
            <a:ext cx="8013700" cy="863600"/>
          </a:xfrm>
          <a:prstGeom prst="rect">
            <a:avLst/>
          </a:prstGeom>
          <a:solidFill>
            <a:schemeClr val="tx2"/>
          </a:soli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7" name="Rectangle 19"/>
          <p:cNvSpPr>
            <a:spLocks noChangeArrowheads="1"/>
          </p:cNvSpPr>
          <p:nvPr/>
        </p:nvSpPr>
        <p:spPr bwMode="gray">
          <a:xfrm>
            <a:off x="573088" y="2520950"/>
            <a:ext cx="576263" cy="641350"/>
          </a:xfrm>
          <a:prstGeom prst="rect">
            <a:avLst/>
          </a:prstGeom>
          <a:solidFill>
            <a:schemeClr val="accent2"/>
          </a:soli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 name="Rectangle 20"/>
          <p:cNvSpPr>
            <a:spLocks noChangeArrowheads="1"/>
          </p:cNvSpPr>
          <p:nvPr/>
        </p:nvSpPr>
        <p:spPr bwMode="gray">
          <a:xfrm>
            <a:off x="1716088" y="628650"/>
            <a:ext cx="566738" cy="636588"/>
          </a:xfrm>
          <a:prstGeom prst="rect">
            <a:avLst/>
          </a:prstGeom>
          <a:solidFill>
            <a:schemeClr val="hlink"/>
          </a:soli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9" name="Rectangle 21"/>
          <p:cNvSpPr>
            <a:spLocks noChangeArrowheads="1"/>
          </p:cNvSpPr>
          <p:nvPr/>
        </p:nvSpPr>
        <p:spPr bwMode="gray">
          <a:xfrm>
            <a:off x="2278063" y="0"/>
            <a:ext cx="585788" cy="635000"/>
          </a:xfrm>
          <a:prstGeom prst="rect">
            <a:avLst/>
          </a:prstGeom>
          <a:solidFill>
            <a:schemeClr val="hlink"/>
          </a:soli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 name="Rectangle 22"/>
          <p:cNvSpPr>
            <a:spLocks noChangeArrowheads="1"/>
          </p:cNvSpPr>
          <p:nvPr/>
        </p:nvSpPr>
        <p:spPr bwMode="gray">
          <a:xfrm>
            <a:off x="2281238" y="628650"/>
            <a:ext cx="585788" cy="631825"/>
          </a:xfrm>
          <a:prstGeom prst="rect">
            <a:avLst/>
          </a:prstGeom>
          <a:solidFill>
            <a:schemeClr val="accent2"/>
          </a:soli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Rectangle 23"/>
          <p:cNvSpPr>
            <a:spLocks noChangeArrowheads="1"/>
          </p:cNvSpPr>
          <p:nvPr/>
        </p:nvSpPr>
        <p:spPr bwMode="gray">
          <a:xfrm>
            <a:off x="1141413" y="1262063"/>
            <a:ext cx="574675" cy="625475"/>
          </a:xfrm>
          <a:prstGeom prst="rect">
            <a:avLst/>
          </a:prstGeom>
          <a:solidFill>
            <a:schemeClr val="hlink"/>
          </a:soli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2" name="Rectangle 24"/>
          <p:cNvSpPr>
            <a:spLocks noChangeArrowheads="1"/>
          </p:cNvSpPr>
          <p:nvPr/>
        </p:nvSpPr>
        <p:spPr bwMode="gray">
          <a:xfrm>
            <a:off x="1716088" y="1263650"/>
            <a:ext cx="566738" cy="622300"/>
          </a:xfrm>
          <a:prstGeom prst="rect">
            <a:avLst/>
          </a:prstGeom>
          <a:solidFill>
            <a:schemeClr val="accent2"/>
          </a:soli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3" name="Rectangle 25"/>
          <p:cNvSpPr>
            <a:spLocks noChangeArrowheads="1"/>
          </p:cNvSpPr>
          <p:nvPr/>
        </p:nvSpPr>
        <p:spPr bwMode="gray">
          <a:xfrm>
            <a:off x="573088" y="1885950"/>
            <a:ext cx="576263" cy="644525"/>
          </a:xfrm>
          <a:prstGeom prst="rect">
            <a:avLst/>
          </a:prstGeom>
          <a:solidFill>
            <a:schemeClr val="hlink"/>
          </a:soli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Rectangle 26"/>
          <p:cNvSpPr>
            <a:spLocks noChangeArrowheads="1"/>
          </p:cNvSpPr>
          <p:nvPr/>
        </p:nvSpPr>
        <p:spPr bwMode="gray">
          <a:xfrm>
            <a:off x="1141413" y="1885950"/>
            <a:ext cx="576263" cy="644525"/>
          </a:xfrm>
          <a:prstGeom prst="rect">
            <a:avLst/>
          </a:prstGeom>
          <a:solidFill>
            <a:schemeClr val="accent2"/>
          </a:soli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 name="Rectangle 27"/>
          <p:cNvSpPr>
            <a:spLocks noChangeArrowheads="1"/>
          </p:cNvSpPr>
          <p:nvPr/>
        </p:nvSpPr>
        <p:spPr bwMode="gray">
          <a:xfrm>
            <a:off x="0" y="2528888"/>
            <a:ext cx="574675" cy="633413"/>
          </a:xfrm>
          <a:prstGeom prst="rect">
            <a:avLst/>
          </a:prstGeom>
          <a:solidFill>
            <a:schemeClr val="hlink"/>
          </a:soli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4" name="Rectangle 2"/>
          <p:cNvSpPr>
            <a:spLocks noGrp="1" noChangeArrowheads="1"/>
          </p:cNvSpPr>
          <p:nvPr>
            <p:ph type="ctrTitle"/>
          </p:nvPr>
        </p:nvSpPr>
        <p:spPr bwMode="gray">
          <a:xfrm>
            <a:off x="1752600" y="1800225"/>
            <a:ext cx="6629400" cy="1012825"/>
          </a:xfrm>
        </p:spPr>
        <p:txBody>
          <a:bodyPr/>
          <a:lstStyle>
            <a:lvl1pPr algn="ctr">
              <a:defRPr sz="3600" i="1">
                <a:latin typeface="Verdana" panose="020B0604030504040204" pitchFamily="34" charset="0"/>
              </a:defRPr>
            </a:lvl1pPr>
          </a:lstStyle>
          <a:p>
            <a:pPr lvl="0"/>
            <a:r>
              <a:rPr lang="zh-CN" altLang="en-US" noProof="0" smtClean="0"/>
              <a:t>单击此处编辑母版标题样式</a:t>
            </a:r>
            <a:endParaRPr lang="en-US" altLang="zh-CN" noProof="0" dirty="0" smtClean="0"/>
          </a:p>
        </p:txBody>
      </p:sp>
      <p:sp>
        <p:nvSpPr>
          <p:cNvPr id="3075" name="Rectangle 3"/>
          <p:cNvSpPr>
            <a:spLocks noGrp="1" noChangeArrowheads="1"/>
          </p:cNvSpPr>
          <p:nvPr>
            <p:ph type="subTitle" idx="1"/>
          </p:nvPr>
        </p:nvSpPr>
        <p:spPr bwMode="gray">
          <a:xfrm>
            <a:off x="1600200" y="3276600"/>
            <a:ext cx="6324600" cy="381000"/>
          </a:xfrm>
        </p:spPr>
        <p:txBody>
          <a:bodyPr/>
          <a:lstStyle>
            <a:lvl1pPr marL="0" indent="0" algn="ctr">
              <a:buFont typeface="Wingdings" panose="05000000000000000000" pitchFamily="2" charset="2"/>
              <a:buNone/>
              <a:defRPr sz="1800" b="1">
                <a:solidFill>
                  <a:schemeClr val="bg1"/>
                </a:solidFill>
              </a:defRPr>
            </a:lvl1pPr>
          </a:lstStyle>
          <a:p>
            <a:pPr lvl="0"/>
            <a:r>
              <a:rPr lang="zh-CN" altLang="en-US" noProof="0" smtClean="0"/>
              <a:t>单击此处编辑母版副标题样式</a:t>
            </a:r>
            <a:endParaRPr lang="en-US" altLang="zh-CN"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页脚占位符 3"/>
          <p:cNvSpPr>
            <a:spLocks noGrp="1"/>
          </p:cNvSpPr>
          <p:nvPr>
            <p:ph type="ftr"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5" name="灯片编号占位符 4"/>
          <p:cNvSpPr>
            <a:spLocks noGrp="1"/>
          </p:cNvSpPr>
          <p:nvPr>
            <p:ph type="sldNum" sz="quarter" idx="11"/>
          </p:nvPr>
        </p:nvSpPr>
        <p:spPr/>
        <p:txBody>
          <a:bodyPr/>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6" name="日期占位符 5"/>
          <p:cNvSpPr>
            <a:spLocks noGrp="1"/>
          </p:cNvSpPr>
          <p:nvPr>
            <p:ph type="dt" sz="half"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601980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457200"/>
            <a:ext cx="6019800" cy="601980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页脚占位符 3"/>
          <p:cNvSpPr>
            <a:spLocks noGrp="1"/>
          </p:cNvSpPr>
          <p:nvPr>
            <p:ph type="ftr"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5" name="灯片编号占位符 4"/>
          <p:cNvSpPr>
            <a:spLocks noGrp="1"/>
          </p:cNvSpPr>
          <p:nvPr>
            <p:ph type="sldNum" sz="quarter" idx="11"/>
          </p:nvPr>
        </p:nvSpPr>
        <p:spPr/>
        <p:txBody>
          <a:bodyPr/>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6" name="日期占位符 5"/>
          <p:cNvSpPr>
            <a:spLocks noGrp="1"/>
          </p:cNvSpPr>
          <p:nvPr>
            <p:ph type="dt" sz="half"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143000" y="457200"/>
            <a:ext cx="7391400" cy="487363"/>
          </a:xfrm>
        </p:spPr>
        <p:txBody>
          <a:bodyPr/>
          <a:lstStyle/>
          <a:p>
            <a:r>
              <a:rPr lang="zh-CN" altLang="en-US" noProof="1" smtClean="0"/>
              <a:t>单击此处编辑母版标题样式</a:t>
            </a:r>
            <a:endParaRPr lang="zh-CN" altLang="en-US" noProof="1"/>
          </a:p>
        </p:txBody>
      </p:sp>
      <p:sp>
        <p:nvSpPr>
          <p:cNvPr id="3" name="表格占位符 2"/>
          <p:cNvSpPr>
            <a:spLocks noGrp="1"/>
          </p:cNvSpPr>
          <p:nvPr>
            <p:ph type="tbl" idx="1" hasCustomPrompt="1"/>
          </p:nvPr>
        </p:nvSpPr>
        <p:spPr>
          <a:xfrm>
            <a:off x="457200" y="1228725"/>
            <a:ext cx="8229600" cy="52482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Char char="v"/>
              <a:defRPr/>
            </a:pPr>
            <a:r>
              <a:rPr kumimoji="0" lang="zh-CN" altLang="en-US" sz="2800" b="0" i="0" u="none" strike="noStrike" kern="0" cap="none" spc="0" normalizeH="0" baseline="0" noProof="0" smtClean="0">
                <a:ln>
                  <a:noFill/>
                </a:ln>
                <a:solidFill>
                  <a:schemeClr val="tx1"/>
                </a:solidFill>
                <a:effectLst/>
                <a:uLnTx/>
                <a:uFillTx/>
                <a:latin typeface="+mn-lt"/>
                <a:ea typeface="+mn-ea"/>
                <a:cs typeface="Arial" panose="020B0604020202020204" pitchFamily="34" charset="0"/>
              </a:rPr>
              <a:t>单击图标添加表格</a:t>
            </a:r>
            <a:endParaRPr kumimoji="0" lang="zh-CN" altLang="en-US" sz="2800" b="0" i="0" u="none" strike="noStrike" kern="0" cap="none" spc="0" normalizeH="0" baseline="0" noProof="0">
              <a:ln>
                <a:noFill/>
              </a:ln>
              <a:solidFill>
                <a:schemeClr val="tx1"/>
              </a:solidFill>
              <a:effectLst/>
              <a:uLnTx/>
              <a:uFillTx/>
              <a:latin typeface="+mn-lt"/>
              <a:ea typeface="+mn-ea"/>
              <a:cs typeface="Arial" panose="020B0604020202020204" pitchFamily="34" charset="0"/>
            </a:endParaRPr>
          </a:p>
        </p:txBody>
      </p:sp>
      <p:sp>
        <p:nvSpPr>
          <p:cNvPr id="4" name="页脚占位符 3"/>
          <p:cNvSpPr>
            <a:spLocks noGrp="1"/>
          </p:cNvSpPr>
          <p:nvPr>
            <p:ph type="ftr"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5" name="灯片编号占位符 4"/>
          <p:cNvSpPr>
            <a:spLocks noGrp="1"/>
          </p:cNvSpPr>
          <p:nvPr>
            <p:ph type="sldNum" sz="quarter" idx="11"/>
          </p:nvPr>
        </p:nvSpPr>
        <p:spPr/>
        <p:txBody>
          <a:bodyPr/>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6" name="日期占位符 5"/>
          <p:cNvSpPr>
            <a:spLocks noGrp="1"/>
          </p:cNvSpPr>
          <p:nvPr>
            <p:ph type="dt" sz="half"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页脚占位符 3"/>
          <p:cNvSpPr>
            <a:spLocks noGrp="1"/>
          </p:cNvSpPr>
          <p:nvPr>
            <p:ph type="ftr"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5" name="灯片编号占位符 4"/>
          <p:cNvSpPr>
            <a:spLocks noGrp="1"/>
          </p:cNvSpPr>
          <p:nvPr>
            <p:ph type="sldNum" sz="quarter" idx="11"/>
          </p:nvPr>
        </p:nvSpPr>
        <p:spPr/>
        <p:txBody>
          <a:bodyPr/>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6" name="日期占位符 5"/>
          <p:cNvSpPr>
            <a:spLocks noGrp="1"/>
          </p:cNvSpPr>
          <p:nvPr>
            <p:ph type="dt" sz="half"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页脚占位符 3"/>
          <p:cNvSpPr>
            <a:spLocks noGrp="1"/>
          </p:cNvSpPr>
          <p:nvPr>
            <p:ph type="ftr"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5" name="灯片编号占位符 4"/>
          <p:cNvSpPr>
            <a:spLocks noGrp="1"/>
          </p:cNvSpPr>
          <p:nvPr>
            <p:ph type="sldNum" sz="quarter" idx="11"/>
          </p:nvPr>
        </p:nvSpPr>
        <p:spPr/>
        <p:txBody>
          <a:bodyPr/>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6" name="日期占位符 5"/>
          <p:cNvSpPr>
            <a:spLocks noGrp="1"/>
          </p:cNvSpPr>
          <p:nvPr>
            <p:ph type="dt" sz="half"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287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2287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页脚占位符 4"/>
          <p:cNvSpPr>
            <a:spLocks noGrp="1"/>
          </p:cNvSpPr>
          <p:nvPr>
            <p:ph type="ftr"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6" name="灯片编号占位符 5"/>
          <p:cNvSpPr>
            <a:spLocks noGrp="1"/>
          </p:cNvSpPr>
          <p:nvPr>
            <p:ph type="sldNum" sz="quarter" idx="11"/>
          </p:nvPr>
        </p:nvSpPr>
        <p:spPr/>
        <p:txBody>
          <a:bodyPr/>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7" name="日期占位符 6"/>
          <p:cNvSpPr>
            <a:spLocks noGrp="1"/>
          </p:cNvSpPr>
          <p:nvPr>
            <p:ph type="dt" sz="half"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页脚占位符 6"/>
          <p:cNvSpPr>
            <a:spLocks noGrp="1"/>
          </p:cNvSpPr>
          <p:nvPr>
            <p:ph type="ftr"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8" name="灯片编号占位符 7"/>
          <p:cNvSpPr>
            <a:spLocks noGrp="1"/>
          </p:cNvSpPr>
          <p:nvPr>
            <p:ph type="sldNum" sz="quarter" idx="11"/>
          </p:nvPr>
        </p:nvSpPr>
        <p:spPr/>
        <p:txBody>
          <a:bodyPr/>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9" name="日期占位符 8"/>
          <p:cNvSpPr>
            <a:spLocks noGrp="1"/>
          </p:cNvSpPr>
          <p:nvPr>
            <p:ph type="dt" sz="half"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页脚占位符 2"/>
          <p:cNvSpPr>
            <a:spLocks noGrp="1"/>
          </p:cNvSpPr>
          <p:nvPr>
            <p:ph type="ftr"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4" name="灯片编号占位符 3"/>
          <p:cNvSpPr>
            <a:spLocks noGrp="1"/>
          </p:cNvSpPr>
          <p:nvPr>
            <p:ph type="sldNum" sz="quarter" idx="11"/>
          </p:nvPr>
        </p:nvSpPr>
        <p:spPr/>
        <p:txBody>
          <a:bodyPr/>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5" name="日期占位符 4"/>
          <p:cNvSpPr>
            <a:spLocks noGrp="1"/>
          </p:cNvSpPr>
          <p:nvPr>
            <p:ph type="dt" sz="half"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3" name="灯片编号占位符 2"/>
          <p:cNvSpPr>
            <a:spLocks noGrp="1"/>
          </p:cNvSpPr>
          <p:nvPr>
            <p:ph type="sldNum" sz="quarter" idx="11"/>
          </p:nvPr>
        </p:nvSpPr>
        <p:spPr/>
        <p:txBody>
          <a:bodyPr/>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4" name="日期占位符 3"/>
          <p:cNvSpPr>
            <a:spLocks noGrp="1"/>
          </p:cNvSpPr>
          <p:nvPr>
            <p:ph type="dt" sz="half"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页脚占位符 4"/>
          <p:cNvSpPr>
            <a:spLocks noGrp="1"/>
          </p:cNvSpPr>
          <p:nvPr>
            <p:ph type="ftr"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6" name="灯片编号占位符 5"/>
          <p:cNvSpPr>
            <a:spLocks noGrp="1"/>
          </p:cNvSpPr>
          <p:nvPr>
            <p:ph type="sldNum" sz="quarter" idx="11"/>
          </p:nvPr>
        </p:nvSpPr>
        <p:spPr/>
        <p:txBody>
          <a:bodyPr/>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7" name="日期占位符 6"/>
          <p:cNvSpPr>
            <a:spLocks noGrp="1"/>
          </p:cNvSpPr>
          <p:nvPr>
            <p:ph type="dt" sz="half"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zh-CN" altLang="en-US" sz="3200" b="0" i="0" u="none" strike="noStrike" kern="0" cap="none" spc="0" normalizeH="0" baseline="0" noProof="0" smtClean="0">
                <a:ln>
                  <a:noFill/>
                </a:ln>
                <a:solidFill>
                  <a:schemeClr val="tx1"/>
                </a:solidFill>
                <a:effectLst/>
                <a:uLnTx/>
                <a:uFillTx/>
                <a:latin typeface="+mn-lt"/>
                <a:ea typeface="+mn-ea"/>
                <a:cs typeface="Arial" panose="020B0604020202020204" pitchFamily="34" charset="0"/>
              </a:rPr>
              <a:t>单击图标添加图片</a:t>
            </a:r>
            <a:endParaRPr kumimoji="0" lang="zh-CN" altLang="en-US" sz="3200" b="0" i="0" u="none" strike="noStrike" kern="0" cap="none" spc="0" normalizeH="0" baseline="0" noProof="0">
              <a:ln>
                <a:noFill/>
              </a:ln>
              <a:solidFill>
                <a:schemeClr val="tx1"/>
              </a:solidFill>
              <a:effectLst/>
              <a:uLnTx/>
              <a:uFillTx/>
              <a:latin typeface="+mn-lt"/>
              <a:ea typeface="+mn-ea"/>
              <a:cs typeface="Arial" panose="020B0604020202020204" pitchFamily="34" charset="0"/>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页脚占位符 4"/>
          <p:cNvSpPr>
            <a:spLocks noGrp="1"/>
          </p:cNvSpPr>
          <p:nvPr>
            <p:ph type="ftr"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6" name="灯片编号占位符 5"/>
          <p:cNvSpPr>
            <a:spLocks noGrp="1"/>
          </p:cNvSpPr>
          <p:nvPr>
            <p:ph type="sldNum" sz="quarter" idx="11"/>
          </p:nvPr>
        </p:nvSpPr>
        <p:spPr/>
        <p:txBody>
          <a:bodyPr/>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7" name="日期占位符 6"/>
          <p:cNvSpPr>
            <a:spLocks noGrp="1"/>
          </p:cNvSpPr>
          <p:nvPr>
            <p:ph type="dt" sz="half"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alpha val="75000"/>
          </a:schemeClr>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655638" y="360363"/>
            <a:ext cx="8497888" cy="719138"/>
          </a:xfrm>
          <a:prstGeom prst="rect">
            <a:avLst/>
          </a:prstGeom>
          <a:solidFill>
            <a:schemeClr val="folHlink"/>
          </a:soli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7" name="Rectangle 3"/>
          <p:cNvSpPr>
            <a:spLocks noGrp="1"/>
          </p:cNvSpPr>
          <p:nvPr>
            <p:ph type="body"/>
          </p:nvPr>
        </p:nvSpPr>
        <p:spPr>
          <a:xfrm>
            <a:off x="457200" y="1228725"/>
            <a:ext cx="8229600" cy="5248275"/>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altLang="zh-CN" dirty="0"/>
          </a:p>
        </p:txBody>
      </p:sp>
      <p:sp>
        <p:nvSpPr>
          <p:cNvPr id="1029" name="Rectangle 5"/>
          <p:cNvSpPr>
            <a:spLocks noGrp="1" noChangeArrowheads="1"/>
          </p:cNvSpPr>
          <p:nvPr>
            <p:ph type="ftr" sz="quarter" idx="3"/>
          </p:nvPr>
        </p:nvSpPr>
        <p:spPr bwMode="auto">
          <a:xfrm>
            <a:off x="5943600" y="6537325"/>
            <a:ext cx="2895600" cy="320675"/>
          </a:xfrm>
          <a:prstGeom prst="rect">
            <a:avLst/>
          </a:prstGeom>
          <a:noFill/>
          <a:ln>
            <a:noFill/>
          </a:ln>
          <a:effectLst/>
        </p:spPr>
        <p:txBody>
          <a:bodyPr vert="horz" wrap="square" lIns="91440" tIns="45720" rIns="91440" bIns="45720" numCol="1" anchor="t" anchorCtr="0" compatLnSpc="1"/>
          <a:lstStyle>
            <a:lvl1pPr algn="r">
              <a:buFontTx/>
              <a:buNone/>
              <a:defRPr sz="1000">
                <a:latin typeface="+mn-lt"/>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Company name</a:t>
            </a:r>
          </a:p>
        </p:txBody>
      </p:sp>
      <p:sp>
        <p:nvSpPr>
          <p:cNvPr id="1030" name="Rectangle 6"/>
          <p:cNvSpPr>
            <a:spLocks noGrp="1" noChangeArrowheads="1"/>
          </p:cNvSpPr>
          <p:nvPr>
            <p:ph type="sldNum" sz="quarter" idx="4"/>
          </p:nvPr>
        </p:nvSpPr>
        <p:spPr bwMode="auto">
          <a:xfrm>
            <a:off x="2971800" y="6537325"/>
            <a:ext cx="2133600" cy="320675"/>
          </a:xfrm>
          <a:prstGeom prst="rect">
            <a:avLst/>
          </a:prstGeom>
          <a:noFill/>
          <a:ln>
            <a:noFill/>
          </a:ln>
          <a:effectLst/>
        </p:spPr>
        <p:txBody>
          <a:bodyPr vert="horz" wrap="square" lIns="91440" tIns="45720" rIns="91440" bIns="45720" numCol="1" anchor="t" anchorCtr="0" compatLnSpc="1"/>
          <a:lstStyle/>
          <a:p>
            <a:pPr lvl="0" algn="r" eaLnBrk="1" hangingPunct="1"/>
            <a:fld id="{9A0DB2DC-4C9A-4742-B13C-FB6460FD3503}" type="slidenum">
              <a:rPr lang="en-US" altLang="zh-CN" sz="1400" dirty="0">
                <a:latin typeface="Arial" panose="020B0604020202020204" pitchFamily="34" charset="0"/>
              </a:rPr>
              <a:t>‹#›</a:t>
            </a:fld>
            <a:endParaRPr lang="en-US" altLang="zh-CN" sz="1400" dirty="0">
              <a:latin typeface="Arial" panose="020B0604020202020204" pitchFamily="34" charset="0"/>
            </a:endParaRPr>
          </a:p>
        </p:txBody>
      </p:sp>
      <p:sp>
        <p:nvSpPr>
          <p:cNvPr id="2" name="Rectangle 2"/>
          <p:cNvSpPr>
            <a:spLocks noGrp="1"/>
          </p:cNvSpPr>
          <p:nvPr>
            <p:ph type="title"/>
          </p:nvPr>
        </p:nvSpPr>
        <p:spPr>
          <a:xfrm>
            <a:off x="1143000" y="457200"/>
            <a:ext cx="7391400" cy="487363"/>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1048" name="Rectangle 24"/>
          <p:cNvSpPr>
            <a:spLocks noChangeArrowheads="1"/>
          </p:cNvSpPr>
          <p:nvPr/>
        </p:nvSpPr>
        <p:spPr bwMode="gray">
          <a:xfrm>
            <a:off x="0" y="719138"/>
            <a:ext cx="328613" cy="361950"/>
          </a:xfrm>
          <a:prstGeom prst="rect">
            <a:avLst/>
          </a:prstGeom>
          <a:solidFill>
            <a:schemeClr val="hlink"/>
          </a:soli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9" name="Rectangle 25"/>
          <p:cNvSpPr>
            <a:spLocks noChangeArrowheads="1"/>
          </p:cNvSpPr>
          <p:nvPr/>
        </p:nvSpPr>
        <p:spPr bwMode="gray">
          <a:xfrm>
            <a:off x="328613" y="357188"/>
            <a:ext cx="328613" cy="361950"/>
          </a:xfrm>
          <a:prstGeom prst="rect">
            <a:avLst/>
          </a:prstGeom>
          <a:solidFill>
            <a:schemeClr val="hlink"/>
          </a:soli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50" name="Rectangle 26"/>
          <p:cNvSpPr>
            <a:spLocks noChangeArrowheads="1"/>
          </p:cNvSpPr>
          <p:nvPr/>
        </p:nvSpPr>
        <p:spPr bwMode="gray">
          <a:xfrm>
            <a:off x="657225" y="0"/>
            <a:ext cx="328613" cy="361950"/>
          </a:xfrm>
          <a:prstGeom prst="rect">
            <a:avLst/>
          </a:prstGeom>
          <a:solidFill>
            <a:schemeClr val="hlink"/>
          </a:soli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52" name="Rectangle 28"/>
          <p:cNvSpPr>
            <a:spLocks noChangeArrowheads="1"/>
          </p:cNvSpPr>
          <p:nvPr/>
        </p:nvSpPr>
        <p:spPr bwMode="gray">
          <a:xfrm>
            <a:off x="657225" y="361950"/>
            <a:ext cx="328613" cy="361950"/>
          </a:xfrm>
          <a:prstGeom prst="rect">
            <a:avLst/>
          </a:prstGeom>
          <a:solidFill>
            <a:schemeClr val="accent2"/>
          </a:soli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53" name="Rectangle 29"/>
          <p:cNvSpPr>
            <a:spLocks noChangeArrowheads="1"/>
          </p:cNvSpPr>
          <p:nvPr/>
        </p:nvSpPr>
        <p:spPr bwMode="gray">
          <a:xfrm>
            <a:off x="328613" y="719138"/>
            <a:ext cx="328613" cy="361950"/>
          </a:xfrm>
          <a:prstGeom prst="rect">
            <a:avLst/>
          </a:prstGeom>
          <a:solidFill>
            <a:schemeClr val="accent2"/>
          </a:soli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54" name="Rectangle 30"/>
          <p:cNvSpPr>
            <a:spLocks noGrp="1" noChangeArrowheads="1"/>
          </p:cNvSpPr>
          <p:nvPr>
            <p:ph type="dt" sz="half" idx="2"/>
          </p:nvPr>
        </p:nvSpPr>
        <p:spPr bwMode="auto">
          <a:xfrm>
            <a:off x="5943600" y="68263"/>
            <a:ext cx="2590800" cy="236538"/>
          </a:xfrm>
          <a:prstGeom prst="rect">
            <a:avLst/>
          </a:prstGeom>
          <a:noFill/>
          <a:ln>
            <a:noFill/>
          </a:ln>
          <a:effectLst/>
        </p:spPr>
        <p:txBody>
          <a:bodyPr vert="horz" wrap="square" lIns="91440" tIns="45720" rIns="91440" bIns="45720" numCol="1" anchor="t" anchorCtr="0" compatLnSpc="1"/>
          <a:lstStyle>
            <a:lvl1pPr algn="r">
              <a:buFontTx/>
              <a:buNone/>
              <a:defRPr sz="1200" b="1">
                <a:latin typeface="+mn-lt"/>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tx1"/>
                </a:solidFill>
                <a:effectLst/>
                <a:uLnTx/>
                <a:uFillTx/>
                <a:latin typeface="+mn-lt"/>
                <a:ea typeface="宋体" panose="02010600030101010101" pitchFamily="2" charset="-122"/>
                <a:cs typeface="+mn-cs"/>
              </a:rPr>
              <a:t>www.themegallery.com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2800" b="1">
          <a:solidFill>
            <a:schemeClr val="bg1"/>
          </a:solidFill>
          <a:latin typeface="+mj-lt"/>
          <a:ea typeface="+mj-ea"/>
          <a:cs typeface="Arial" panose="020B0604020202020204" pitchFamily="34" charset="0"/>
        </a:defRPr>
      </a:lvl1pPr>
      <a:lvl2pPr algn="l" rtl="0" eaLnBrk="0" fontAlgn="base" hangingPunct="0">
        <a:spcBef>
          <a:spcPct val="0"/>
        </a:spcBef>
        <a:spcAft>
          <a:spcPct val="0"/>
        </a:spcAft>
        <a:defRPr sz="2800" b="1">
          <a:solidFill>
            <a:schemeClr val="bg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2800" b="1">
          <a:solidFill>
            <a:schemeClr val="bg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2800" b="1">
          <a:solidFill>
            <a:schemeClr val="bg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2800" b="1">
          <a:solidFill>
            <a:schemeClr val="bg1"/>
          </a:solidFill>
          <a:latin typeface="Arial" panose="020B0604020202020204" pitchFamily="34" charset="0"/>
          <a:cs typeface="Arial" panose="020B0604020202020204" pitchFamily="34" charset="0"/>
        </a:defRPr>
      </a:lvl5pPr>
      <a:lvl6pPr marL="457200" algn="l" rtl="0" eaLnBrk="1" fontAlgn="base" hangingPunct="1">
        <a:spcBef>
          <a:spcPct val="0"/>
        </a:spcBef>
        <a:spcAft>
          <a:spcPct val="0"/>
        </a:spcAft>
        <a:defRPr sz="2800" b="1">
          <a:solidFill>
            <a:schemeClr val="bg1"/>
          </a:solidFill>
          <a:latin typeface="Arial" panose="020B0604020202020204" pitchFamily="34" charset="0"/>
        </a:defRPr>
      </a:lvl6pPr>
      <a:lvl7pPr marL="914400" algn="l" rtl="0" eaLnBrk="1" fontAlgn="base" hangingPunct="1">
        <a:spcBef>
          <a:spcPct val="0"/>
        </a:spcBef>
        <a:spcAft>
          <a:spcPct val="0"/>
        </a:spcAft>
        <a:defRPr sz="2800" b="1">
          <a:solidFill>
            <a:schemeClr val="bg1"/>
          </a:solidFill>
          <a:latin typeface="Arial" panose="020B0604020202020204" pitchFamily="34" charset="0"/>
        </a:defRPr>
      </a:lvl7pPr>
      <a:lvl8pPr marL="1371600" algn="l" rtl="0" eaLnBrk="1" fontAlgn="base" hangingPunct="1">
        <a:spcBef>
          <a:spcPct val="0"/>
        </a:spcBef>
        <a:spcAft>
          <a:spcPct val="0"/>
        </a:spcAft>
        <a:defRPr sz="2800" b="1">
          <a:solidFill>
            <a:schemeClr val="bg1"/>
          </a:solidFill>
          <a:latin typeface="Arial" panose="020B0604020202020204" pitchFamily="34" charset="0"/>
        </a:defRPr>
      </a:lvl8pPr>
      <a:lvl9pPr marL="1828800" algn="l" rtl="0" eaLnBrk="1" fontAlgn="base" hangingPunct="1">
        <a:spcBef>
          <a:spcPct val="0"/>
        </a:spcBef>
        <a:spcAft>
          <a:spcPct val="0"/>
        </a:spcAft>
        <a:defRPr sz="2800" b="1">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a:solidFill>
            <a:schemeClr val="tx1"/>
          </a:solidFill>
          <a:latin typeface="+mn-lt"/>
          <a:ea typeface="+mn-ea"/>
          <a:cs typeface="Arial" panose="020B0604020202020204" pitchFamily="34" charset="0"/>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j-lt"/>
          <a:cs typeface="Arial" panose="020B0604020202020204" pitchFamily="34" charset="0"/>
        </a:defRPr>
      </a:lvl2pPr>
      <a:lvl3pPr marL="1143000" indent="-228600" algn="l" rtl="0" eaLnBrk="0" fontAlgn="base" hangingPunct="0">
        <a:spcBef>
          <a:spcPct val="20000"/>
        </a:spcBef>
        <a:spcAft>
          <a:spcPct val="0"/>
        </a:spcAft>
        <a:buClr>
          <a:schemeClr val="tx1"/>
        </a:buClr>
        <a:buChar char="•"/>
        <a:defRPr sz="2400">
          <a:solidFill>
            <a:schemeClr val="tx1"/>
          </a:solidFill>
          <a:latin typeface="+mj-lt"/>
          <a:cs typeface="Arial" panose="020B0604020202020204" pitchFamily="34" charset="0"/>
        </a:defRPr>
      </a:lvl3pPr>
      <a:lvl4pPr marL="1600200" indent="-228600" algn="l" rtl="0" eaLnBrk="0" fontAlgn="base" hangingPunct="0">
        <a:spcBef>
          <a:spcPct val="20000"/>
        </a:spcBef>
        <a:spcAft>
          <a:spcPct val="0"/>
        </a:spcAft>
        <a:buChar char="–"/>
        <a:defRPr sz="2000">
          <a:solidFill>
            <a:schemeClr val="tx1"/>
          </a:solidFill>
          <a:latin typeface="+mj-lt"/>
          <a:cs typeface="Arial" panose="020B0604020202020204" pitchFamily="34" charset="0"/>
        </a:defRPr>
      </a:lvl4pPr>
      <a:lvl5pPr marL="2057400" indent="-228600" algn="l" rtl="0" eaLnBrk="0" fontAlgn="base" hangingPunct="0">
        <a:spcBef>
          <a:spcPct val="20000"/>
        </a:spcBef>
        <a:spcAft>
          <a:spcPct val="0"/>
        </a:spcAft>
        <a:buChar char="»"/>
        <a:defRPr sz="2000">
          <a:solidFill>
            <a:schemeClr val="tx1"/>
          </a:solidFill>
          <a:latin typeface="+mj-lt"/>
          <a:cs typeface="Arial" panose="020B0604020202020204" pitchFamily="34" charset="0"/>
        </a:defRPr>
      </a:lvl5pPr>
      <a:lvl6pPr marL="2514600" indent="-228600" algn="l" rtl="0" eaLnBrk="1" fontAlgn="base" hangingPunct="1">
        <a:spcBef>
          <a:spcPct val="20000"/>
        </a:spcBef>
        <a:spcAft>
          <a:spcPct val="0"/>
        </a:spcAft>
        <a:buChar char="»"/>
        <a:defRPr sz="2000">
          <a:solidFill>
            <a:schemeClr val="tx1"/>
          </a:solidFill>
          <a:latin typeface="+mj-lt"/>
        </a:defRPr>
      </a:lvl6pPr>
      <a:lvl7pPr marL="2971800" indent="-228600" algn="l" rtl="0" eaLnBrk="1" fontAlgn="base" hangingPunct="1">
        <a:spcBef>
          <a:spcPct val="20000"/>
        </a:spcBef>
        <a:spcAft>
          <a:spcPct val="0"/>
        </a:spcAft>
        <a:buChar char="»"/>
        <a:defRPr sz="2000">
          <a:solidFill>
            <a:schemeClr val="tx1"/>
          </a:solidFill>
          <a:latin typeface="+mj-lt"/>
        </a:defRPr>
      </a:lvl7pPr>
      <a:lvl8pPr marL="3429000" indent="-228600" algn="l" rtl="0" eaLnBrk="1" fontAlgn="base" hangingPunct="1">
        <a:spcBef>
          <a:spcPct val="20000"/>
        </a:spcBef>
        <a:spcAft>
          <a:spcPct val="0"/>
        </a:spcAft>
        <a:buChar char="»"/>
        <a:defRPr sz="2000">
          <a:solidFill>
            <a:schemeClr val="tx1"/>
          </a:solidFill>
          <a:latin typeface="+mj-lt"/>
        </a:defRPr>
      </a:lvl8pPr>
      <a:lvl9pPr marL="3886200" indent="-228600" algn="l" rtl="0" eaLnBrk="1" fontAlgn="base" hangingPunct="1">
        <a:spcBef>
          <a:spcPct val="20000"/>
        </a:spcBef>
        <a:spcAft>
          <a:spcPct val="0"/>
        </a:spcAft>
        <a:buChar char="»"/>
        <a:defRPr sz="2000">
          <a:solidFill>
            <a:schemeClr val="tx1"/>
          </a:solidFill>
          <a:latin typeface="+mj-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ctrTitle"/>
          </p:nvPr>
        </p:nvSpPr>
        <p:spPr>
          <a:xfrm>
            <a:off x="1139175" y="1556792"/>
            <a:ext cx="8017534" cy="1584176"/>
          </a:xfrm>
        </p:spPr>
        <p:txBody>
          <a:bodyPr vert="horz" wrap="square" lIns="91440" tIns="45720" rIns="91440" bIns="45720" anchor="ctr"/>
          <a:lstStyle/>
          <a:p>
            <a:pPr eaLnBrk="1" hangingPunct="1">
              <a:lnSpc>
                <a:spcPct val="150000"/>
              </a:lnSpc>
            </a:pPr>
            <a:r>
              <a:rPr lang="zh-CN" altLang="en-US" i="0" spc="200" dirty="0" smtClean="0">
                <a:latin typeface="微软雅黑" panose="020B0503020204020204" pitchFamily="34" charset="-122"/>
                <a:ea typeface="微软雅黑" panose="020B0503020204020204" pitchFamily="34" charset="-122"/>
              </a:rPr>
              <a:t>东北大学大型活动安全管理要点</a:t>
            </a:r>
            <a:endParaRPr lang="zh-CN" altLang="en-US" i="0" kern="1200" spc="200" dirty="0">
              <a:latin typeface="华文行楷" panose="02010800040101010101" pitchFamily="2" charset="-122"/>
              <a:ea typeface="华文行楷" panose="02010800040101010101" pitchFamily="2" charset="-122"/>
            </a:endParaRPr>
          </a:p>
        </p:txBody>
      </p:sp>
      <p:sp>
        <p:nvSpPr>
          <p:cNvPr id="3076" name="Rectangle 2"/>
          <p:cNvSpPr txBox="1"/>
          <p:nvPr/>
        </p:nvSpPr>
        <p:spPr>
          <a:xfrm>
            <a:off x="-168790" y="4653136"/>
            <a:ext cx="6192838" cy="863600"/>
          </a:xfrm>
          <a:prstGeom prst="rect">
            <a:avLst/>
          </a:prstGeom>
          <a:noFill/>
          <a:ln w="9525">
            <a:noFill/>
          </a:ln>
        </p:spPr>
        <p:txBody>
          <a:bodyPr anchor="ctr"/>
          <a:lstStyle/>
          <a:p>
            <a:pPr lvl="0" eaLnBrk="1" hangingPunct="1">
              <a:lnSpc>
                <a:spcPct val="120000"/>
              </a:lnSpc>
            </a:pPr>
            <a:r>
              <a:rPr lang="zh-CN" altLang="en-US" sz="2800" dirty="0" smtClean="0">
                <a:solidFill>
                  <a:srgbClr val="3366CC"/>
                </a:solidFill>
                <a:latin typeface="黑体" panose="02010609060101010101" pitchFamily="49" charset="-122"/>
                <a:ea typeface="黑体" panose="02010609060101010101" pitchFamily="49" charset="-122"/>
              </a:rPr>
              <a:t>    安全督查一组  王荣坤  苑靖  </a:t>
            </a:r>
            <a:endParaRPr lang="zh-CN" altLang="en-US" sz="2800" dirty="0">
              <a:solidFill>
                <a:srgbClr val="3366CC"/>
              </a:solidFill>
              <a:latin typeface="黑体" panose="02010609060101010101" pitchFamily="49" charset="-122"/>
              <a:ea typeface="黑体" panose="02010609060101010101" pitchFamily="49" charset="-122"/>
            </a:endParaRPr>
          </a:p>
        </p:txBody>
      </p:sp>
      <p:sp>
        <p:nvSpPr>
          <p:cNvPr id="3077" name="Rectangle 2"/>
          <p:cNvSpPr txBox="1"/>
          <p:nvPr/>
        </p:nvSpPr>
        <p:spPr>
          <a:xfrm>
            <a:off x="1766252" y="5517232"/>
            <a:ext cx="2519362" cy="720725"/>
          </a:xfrm>
          <a:prstGeom prst="rect">
            <a:avLst/>
          </a:prstGeom>
          <a:noFill/>
          <a:ln w="9525">
            <a:noFill/>
          </a:ln>
        </p:spPr>
        <p:txBody>
          <a:bodyPr anchor="ctr"/>
          <a:lstStyle/>
          <a:p>
            <a:pPr lvl="0" eaLnBrk="1" hangingPunct="1">
              <a:lnSpc>
                <a:spcPct val="120000"/>
              </a:lnSpc>
            </a:pPr>
            <a:r>
              <a:rPr lang="zh-CN" altLang="en-US" sz="2800" dirty="0" smtClean="0">
                <a:solidFill>
                  <a:srgbClr val="3366CC"/>
                </a:solidFill>
                <a:latin typeface="黑体" panose="02010609060101010101" pitchFamily="49" charset="-122"/>
                <a:ea typeface="黑体" panose="02010609060101010101" pitchFamily="49" charset="-122"/>
                <a:cs typeface="+mn-ea"/>
              </a:rPr>
              <a:t>20</a:t>
            </a:r>
            <a:r>
              <a:rPr lang="en-US" altLang="zh-CN" sz="2800" dirty="0" smtClean="0">
                <a:solidFill>
                  <a:srgbClr val="3366CC"/>
                </a:solidFill>
                <a:latin typeface="黑体" panose="02010609060101010101" pitchFamily="49" charset="-122"/>
                <a:ea typeface="黑体" panose="02010609060101010101" pitchFamily="49" charset="-122"/>
                <a:cs typeface="+mn-ea"/>
              </a:rPr>
              <a:t>20</a:t>
            </a:r>
            <a:r>
              <a:rPr lang="zh-CN" altLang="en-US" sz="2800" dirty="0" smtClean="0">
                <a:solidFill>
                  <a:srgbClr val="3366CC"/>
                </a:solidFill>
                <a:latin typeface="黑体" panose="02010609060101010101" pitchFamily="49" charset="-122"/>
                <a:ea typeface="黑体" panose="02010609060101010101" pitchFamily="49" charset="-122"/>
                <a:cs typeface="+mn-ea"/>
              </a:rPr>
              <a:t>年</a:t>
            </a:r>
            <a:r>
              <a:rPr lang="en-US" altLang="zh-CN" sz="2800" dirty="0">
                <a:solidFill>
                  <a:srgbClr val="3366CC"/>
                </a:solidFill>
                <a:latin typeface="黑体" panose="02010609060101010101" pitchFamily="49" charset="-122"/>
                <a:ea typeface="黑体" panose="02010609060101010101" pitchFamily="49" charset="-122"/>
                <a:cs typeface="+mn-ea"/>
              </a:rPr>
              <a:t>3</a:t>
            </a:r>
            <a:r>
              <a:rPr lang="zh-CN" altLang="en-US" sz="2800" dirty="0" smtClean="0">
                <a:solidFill>
                  <a:srgbClr val="3366CC"/>
                </a:solidFill>
                <a:latin typeface="黑体" panose="02010609060101010101" pitchFamily="49" charset="-122"/>
                <a:ea typeface="黑体" panose="02010609060101010101" pitchFamily="49" charset="-122"/>
                <a:cs typeface="+mn-ea"/>
              </a:rPr>
              <a:t>月</a:t>
            </a:r>
            <a:r>
              <a:rPr lang="en-US" altLang="zh-CN" sz="2800" dirty="0" smtClean="0">
                <a:solidFill>
                  <a:srgbClr val="3366CC"/>
                </a:solidFill>
                <a:latin typeface="黑体" panose="02010609060101010101" pitchFamily="49" charset="-122"/>
                <a:ea typeface="黑体" panose="02010609060101010101" pitchFamily="49" charset="-122"/>
                <a:cs typeface="+mn-ea"/>
              </a:rPr>
              <a:t>11</a:t>
            </a:r>
            <a:r>
              <a:rPr lang="zh-CN" altLang="en-US" sz="2800" dirty="0" smtClean="0">
                <a:solidFill>
                  <a:srgbClr val="3366CC"/>
                </a:solidFill>
                <a:latin typeface="黑体" panose="02010609060101010101" pitchFamily="49" charset="-122"/>
                <a:ea typeface="黑体" panose="02010609060101010101" pitchFamily="49" charset="-122"/>
                <a:cs typeface="+mn-ea"/>
              </a:rPr>
              <a:t>日</a:t>
            </a:r>
            <a:endParaRPr lang="zh-CN" altLang="en-US" sz="2800" dirty="0">
              <a:solidFill>
                <a:srgbClr val="3366CC"/>
              </a:solidFill>
              <a:latin typeface="黑体" panose="02010609060101010101" pitchFamily="49" charset="-122"/>
              <a:ea typeface="黑体" panose="02010609060101010101" pitchFamily="49" charset="-122"/>
              <a:cs typeface="+mn-ea"/>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6314" y="4214818"/>
            <a:ext cx="4038534" cy="2281771"/>
          </a:xfrm>
          <a:prstGeom prst="rect">
            <a:avLst/>
          </a:prstGeom>
        </p:spPr>
      </p:pic>
      <p:pic>
        <p:nvPicPr>
          <p:cNvPr id="7" name="图片 4"/>
          <p:cNvPicPr>
            <a:picLocks noChangeAspect="1"/>
          </p:cNvPicPr>
          <p:nvPr/>
        </p:nvPicPr>
        <p:blipFill>
          <a:blip r:embed="rId4"/>
          <a:stretch>
            <a:fillRect/>
          </a:stretch>
        </p:blipFill>
        <p:spPr>
          <a:xfrm>
            <a:off x="250825" y="189230"/>
            <a:ext cx="936625" cy="942975"/>
          </a:xfrm>
          <a:prstGeom prst="rect">
            <a:avLst/>
          </a:prstGeom>
          <a:noFill/>
          <a:ln w="9525">
            <a:noFill/>
          </a:ln>
        </p:spPr>
      </p:pic>
    </p:spTree>
    <p:custDataLst>
      <p:tags r:id="rId1"/>
    </p:custDataLst>
  </p:cSld>
  <p:clrMapOvr>
    <a:masterClrMapping/>
  </p:clrMapOvr>
  <p:transition advTm="1781"/>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929828"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三、大型活动过程中不安全因素分析</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642910" y="1772816"/>
            <a:ext cx="8072494" cy="3322955"/>
          </a:xfrm>
          <a:prstGeom prst="rect">
            <a:avLst/>
          </a:prstGeom>
        </p:spPr>
        <p:txBody>
          <a:bodyPr wrap="square">
            <a:spAutoFit/>
          </a:bodyPr>
          <a:lstStyle/>
          <a:p>
            <a:pPr>
              <a:lnSpc>
                <a:spcPct val="150000"/>
              </a:lnSpc>
            </a:pPr>
            <a:r>
              <a:rPr lang="en-US" altLang="zh-CN" sz="2000" b="1" dirty="0">
                <a:solidFill>
                  <a:srgbClr val="FF0000"/>
                </a:solidFill>
                <a:latin typeface="宋体" panose="02010600030101010101" pitchFamily="2" charset="-122"/>
              </a:rPr>
              <a:t>3.</a:t>
            </a:r>
            <a:r>
              <a:rPr lang="zh-CN" altLang="zh-CN" sz="2000" b="1" dirty="0">
                <a:solidFill>
                  <a:srgbClr val="FF0000"/>
                </a:solidFill>
                <a:latin typeface="宋体" panose="02010600030101010101" pitchFamily="2" charset="-122"/>
              </a:rPr>
              <a:t>设备设施</a:t>
            </a:r>
            <a:r>
              <a:rPr lang="zh-CN" altLang="zh-CN" sz="2000" b="1" dirty="0" smtClean="0">
                <a:solidFill>
                  <a:srgbClr val="FF0000"/>
                </a:solidFill>
                <a:latin typeface="宋体" panose="02010600030101010101" pitchFamily="2" charset="-122"/>
              </a:rPr>
              <a:t>因素</a:t>
            </a:r>
            <a:r>
              <a:rPr lang="zh-CN" altLang="en-US" sz="2000" b="1" dirty="0" smtClean="0">
                <a:solidFill>
                  <a:srgbClr val="FF0000"/>
                </a:solidFill>
                <a:latin typeface="宋体" panose="02010600030101010101" pitchFamily="2" charset="-122"/>
              </a:rPr>
              <a:t>：</a:t>
            </a:r>
            <a:endParaRPr lang="zh-CN" altLang="zh-CN" sz="2000" b="1" dirty="0">
              <a:solidFill>
                <a:srgbClr val="FF0000"/>
              </a:solidFill>
              <a:latin typeface="宋体" panose="02010600030101010101" pitchFamily="2" charset="-122"/>
            </a:endParaRPr>
          </a:p>
          <a:p>
            <a:pPr>
              <a:lnSpc>
                <a:spcPct val="150000"/>
              </a:lnSpc>
            </a:pPr>
            <a:r>
              <a:rPr lang="en-US" altLang="zh-CN" sz="2000" b="1" dirty="0">
                <a:latin typeface="宋体" panose="02010600030101010101" pitchFamily="2" charset="-122"/>
              </a:rPr>
              <a:t>(1)</a:t>
            </a:r>
            <a:r>
              <a:rPr lang="zh-CN" altLang="zh-CN" sz="2000" b="1" dirty="0">
                <a:latin typeface="宋体" panose="02010600030101010101" pitchFamily="2" charset="-122"/>
              </a:rPr>
              <a:t>活动现场临时</a:t>
            </a:r>
            <a:r>
              <a:rPr lang="zh-CN" altLang="zh-CN" sz="2000" b="1" dirty="0" smtClean="0">
                <a:latin typeface="宋体" panose="02010600030101010101" pitchFamily="2" charset="-122"/>
              </a:rPr>
              <a:t>设施</a:t>
            </a:r>
            <a:r>
              <a:rPr lang="zh-CN" altLang="en-US" sz="2000" b="1" dirty="0" smtClean="0">
                <a:latin typeface="宋体" panose="02010600030101010101" pitchFamily="2" charset="-122"/>
              </a:rPr>
              <a:t>不</a:t>
            </a:r>
            <a:r>
              <a:rPr lang="zh-CN" altLang="zh-CN" sz="2000" b="1" dirty="0" smtClean="0">
                <a:latin typeface="宋体" panose="02010600030101010101" pitchFamily="2" charset="-122"/>
              </a:rPr>
              <a:t>稳定牢固</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(2)</a:t>
            </a:r>
            <a:r>
              <a:rPr lang="zh-CN" altLang="zh-CN" sz="2000" b="1" dirty="0">
                <a:latin typeface="宋体" panose="02010600030101010101" pitchFamily="2" charset="-122"/>
              </a:rPr>
              <a:t>临时</a:t>
            </a:r>
            <a:r>
              <a:rPr lang="zh-CN" altLang="zh-CN" sz="2000" b="1" dirty="0" smtClean="0">
                <a:latin typeface="宋体" panose="02010600030101010101" pitchFamily="2" charset="-122"/>
              </a:rPr>
              <a:t>接线存在漏电</a:t>
            </a:r>
            <a:r>
              <a:rPr lang="zh-CN" altLang="en-US" sz="2000" b="1" dirty="0" smtClean="0">
                <a:latin typeface="宋体" panose="02010600030101010101" pitchFamily="2" charset="-122"/>
              </a:rPr>
              <a:t>隐患；</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(3</a:t>
            </a:r>
            <a:r>
              <a:rPr lang="en-US" altLang="zh-CN" sz="2000" b="1" dirty="0" smtClean="0">
                <a:latin typeface="宋体" panose="02010600030101010101" pitchFamily="2" charset="-122"/>
              </a:rPr>
              <a:t>)</a:t>
            </a:r>
            <a:r>
              <a:rPr lang="zh-CN" altLang="zh-CN" sz="2000" b="1" dirty="0" smtClean="0">
                <a:latin typeface="宋体" panose="02010600030101010101" pitchFamily="2" charset="-122"/>
              </a:rPr>
              <a:t>临时</a:t>
            </a:r>
            <a:r>
              <a:rPr lang="zh-CN" altLang="zh-CN" sz="2000" b="1" dirty="0">
                <a:latin typeface="宋体" panose="02010600030101010101" pitchFamily="2" charset="-122"/>
              </a:rPr>
              <a:t>电器设备</a:t>
            </a:r>
            <a:r>
              <a:rPr lang="zh-CN" altLang="zh-CN" sz="2000" b="1" dirty="0" smtClean="0">
                <a:latin typeface="宋体" panose="02010600030101010101" pitchFamily="2" charset="-122"/>
              </a:rPr>
              <a:t>功率超过</a:t>
            </a:r>
            <a:r>
              <a:rPr lang="zh-CN" altLang="zh-CN" sz="2000" b="1" dirty="0">
                <a:latin typeface="宋体" panose="02010600030101010101" pitchFamily="2" charset="-122"/>
              </a:rPr>
              <a:t>电源</a:t>
            </a:r>
            <a:r>
              <a:rPr lang="zh-CN" altLang="zh-CN" sz="2000" b="1" dirty="0" smtClean="0">
                <a:latin typeface="宋体" panose="02010600030101010101" pitchFamily="2" charset="-122"/>
              </a:rPr>
              <a:t>容量</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(4</a:t>
            </a:r>
            <a:r>
              <a:rPr lang="en-US" altLang="zh-CN" sz="2000" b="1" dirty="0" smtClean="0">
                <a:latin typeface="宋体" panose="02010600030101010101" pitchFamily="2" charset="-122"/>
              </a:rPr>
              <a:t>)</a:t>
            </a:r>
            <a:r>
              <a:rPr lang="zh-CN" altLang="zh-CN" sz="2000" b="1" dirty="0" smtClean="0">
                <a:latin typeface="宋体" panose="02010600030101010101" pitchFamily="2" charset="-122"/>
              </a:rPr>
              <a:t>舞台</a:t>
            </a:r>
            <a:r>
              <a:rPr lang="zh-CN" altLang="zh-CN" sz="2000" b="1" dirty="0">
                <a:latin typeface="宋体" panose="02010600030101010101" pitchFamily="2" charset="-122"/>
              </a:rPr>
              <a:t>、桁架</a:t>
            </a:r>
            <a:r>
              <a:rPr lang="zh-CN" altLang="zh-CN" sz="2000" b="1" dirty="0" smtClean="0">
                <a:latin typeface="宋体" panose="02010600030101010101" pitchFamily="2" charset="-122"/>
              </a:rPr>
              <a:t>等</a:t>
            </a:r>
            <a:r>
              <a:rPr lang="zh-CN" altLang="en-US" sz="2000" b="1" dirty="0" smtClean="0">
                <a:latin typeface="宋体" panose="02010600030101010101" pitchFamily="2" charset="-122"/>
              </a:rPr>
              <a:t>不</a:t>
            </a:r>
            <a:r>
              <a:rPr lang="zh-CN" altLang="zh-CN" sz="2000" b="1" dirty="0" smtClean="0">
                <a:latin typeface="宋体" panose="02010600030101010101" pitchFamily="2" charset="-122"/>
              </a:rPr>
              <a:t>稳定牢固</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(5</a:t>
            </a:r>
            <a:r>
              <a:rPr lang="en-US" altLang="zh-CN" sz="2000" b="1" dirty="0" smtClean="0">
                <a:latin typeface="宋体" panose="02010600030101010101" pitchFamily="2" charset="-122"/>
              </a:rPr>
              <a:t>)</a:t>
            </a:r>
            <a:r>
              <a:rPr lang="zh-CN" altLang="zh-CN" sz="2000" b="1" dirty="0" smtClean="0">
                <a:latin typeface="宋体" panose="02010600030101010101" pitchFamily="2" charset="-122"/>
              </a:rPr>
              <a:t>观众席</a:t>
            </a:r>
            <a:r>
              <a:rPr lang="zh-CN" altLang="zh-CN" sz="2000" b="1" dirty="0">
                <a:latin typeface="宋体" panose="02010600030101010101" pitchFamily="2" charset="-122"/>
              </a:rPr>
              <a:t>防</a:t>
            </a:r>
            <a:r>
              <a:rPr lang="zh-CN" altLang="zh-CN" sz="2000" b="1" dirty="0" smtClean="0">
                <a:latin typeface="宋体" panose="02010600030101010101" pitchFamily="2" charset="-122"/>
              </a:rPr>
              <a:t>护栏</a:t>
            </a:r>
            <a:r>
              <a:rPr lang="zh-CN" altLang="en-US" sz="2000" b="1" dirty="0" smtClean="0">
                <a:latin typeface="宋体" panose="02010600030101010101" pitchFamily="2" charset="-122"/>
              </a:rPr>
              <a:t>不</a:t>
            </a:r>
            <a:r>
              <a:rPr lang="zh-CN" altLang="zh-CN" sz="2000" b="1" dirty="0" smtClean="0">
                <a:latin typeface="宋体" panose="02010600030101010101" pitchFamily="2" charset="-122"/>
              </a:rPr>
              <a:t>牢固</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(6)</a:t>
            </a:r>
            <a:r>
              <a:rPr lang="zh-CN" altLang="zh-CN" sz="2000" b="1" dirty="0">
                <a:latin typeface="宋体" panose="02010600030101010101" pitchFamily="2" charset="-122"/>
              </a:rPr>
              <a:t>应急设施（消防、应急照明、应急广播）</a:t>
            </a:r>
            <a:r>
              <a:rPr lang="zh-CN" altLang="zh-CN" sz="2000" b="1" dirty="0" smtClean="0">
                <a:latin typeface="宋体" panose="02010600030101010101" pitchFamily="2" charset="-122"/>
              </a:rPr>
              <a:t>等</a:t>
            </a:r>
            <a:r>
              <a:rPr lang="zh-CN" altLang="en-US" sz="2000" b="1" dirty="0" smtClean="0">
                <a:latin typeface="宋体" panose="02010600030101010101" pitchFamily="2" charset="-122"/>
              </a:rPr>
              <a:t>不</a:t>
            </a:r>
            <a:r>
              <a:rPr lang="zh-CN" altLang="zh-CN" sz="2000" b="1" dirty="0" smtClean="0">
                <a:latin typeface="宋体" panose="02010600030101010101" pitchFamily="2" charset="-122"/>
              </a:rPr>
              <a:t>可用</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929828"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三、大型活动过程中不安全因素分析</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642910" y="1772816"/>
            <a:ext cx="8072494" cy="2861310"/>
          </a:xfrm>
          <a:prstGeom prst="rect">
            <a:avLst/>
          </a:prstGeom>
        </p:spPr>
        <p:txBody>
          <a:bodyPr wrap="square">
            <a:spAutoFit/>
          </a:bodyPr>
          <a:lstStyle/>
          <a:p>
            <a:pPr>
              <a:lnSpc>
                <a:spcPct val="150000"/>
              </a:lnSpc>
            </a:pPr>
            <a:r>
              <a:rPr lang="en-US" altLang="zh-CN" sz="2000" b="1" dirty="0">
                <a:solidFill>
                  <a:srgbClr val="FF0000"/>
                </a:solidFill>
                <a:latin typeface="宋体" panose="02010600030101010101" pitchFamily="2" charset="-122"/>
              </a:rPr>
              <a:t>4.</a:t>
            </a:r>
            <a:r>
              <a:rPr lang="zh-CN" altLang="zh-CN" sz="2000" b="1" dirty="0">
                <a:solidFill>
                  <a:srgbClr val="FF0000"/>
                </a:solidFill>
                <a:latin typeface="宋体" panose="02010600030101010101" pitchFamily="2" charset="-122"/>
              </a:rPr>
              <a:t>人的</a:t>
            </a:r>
            <a:r>
              <a:rPr lang="zh-CN" altLang="zh-CN" sz="2000" b="1" dirty="0" smtClean="0">
                <a:solidFill>
                  <a:srgbClr val="FF0000"/>
                </a:solidFill>
                <a:latin typeface="宋体" panose="02010600030101010101" pitchFamily="2" charset="-122"/>
              </a:rPr>
              <a:t>因素</a:t>
            </a:r>
            <a:r>
              <a:rPr lang="zh-CN" altLang="en-US" sz="2000" b="1" dirty="0" smtClean="0">
                <a:solidFill>
                  <a:srgbClr val="FF0000"/>
                </a:solidFill>
                <a:latin typeface="宋体" panose="02010600030101010101" pitchFamily="2" charset="-122"/>
              </a:rPr>
              <a:t>：</a:t>
            </a:r>
            <a:endParaRPr lang="zh-CN" altLang="zh-CN" sz="2000" b="1" dirty="0">
              <a:solidFill>
                <a:srgbClr val="FF0000"/>
              </a:solidFill>
              <a:latin typeface="宋体" panose="02010600030101010101" pitchFamily="2" charset="-122"/>
            </a:endParaRPr>
          </a:p>
          <a:p>
            <a:pPr>
              <a:lnSpc>
                <a:spcPct val="150000"/>
              </a:lnSpc>
            </a:pPr>
            <a:r>
              <a:rPr lang="en-US" altLang="zh-CN" sz="2000" b="1" dirty="0">
                <a:latin typeface="宋体" panose="02010600030101010101" pitchFamily="2" charset="-122"/>
              </a:rPr>
              <a:t>(1</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因发生</a:t>
            </a:r>
            <a:r>
              <a:rPr lang="zh-CN" altLang="zh-CN" sz="2000" b="1" dirty="0" smtClean="0">
                <a:latin typeface="宋体" panose="02010600030101010101" pitchFamily="2" charset="-122"/>
              </a:rPr>
              <a:t>口角</a:t>
            </a:r>
            <a:r>
              <a:rPr lang="zh-CN" altLang="en-US" sz="2000" b="1" dirty="0" smtClean="0">
                <a:latin typeface="宋体" panose="02010600030101010101" pitchFamily="2" charset="-122"/>
              </a:rPr>
              <a:t>、摩擦引发</a:t>
            </a:r>
            <a:r>
              <a:rPr lang="zh-CN" altLang="zh-CN" sz="2000" b="1" dirty="0" smtClean="0">
                <a:latin typeface="宋体" panose="02010600030101010101" pitchFamily="2" charset="-122"/>
              </a:rPr>
              <a:t>相互</a:t>
            </a:r>
            <a:r>
              <a:rPr lang="zh-CN" altLang="zh-CN" sz="2000" b="1" dirty="0">
                <a:latin typeface="宋体" panose="02010600030101010101" pitchFamily="2" charset="-122"/>
              </a:rPr>
              <a:t>间斗殴</a:t>
            </a:r>
            <a:r>
              <a:rPr lang="zh-CN" altLang="zh-CN" sz="2000" b="1" dirty="0" smtClean="0">
                <a:latin typeface="宋体" panose="02010600030101010101" pitchFamily="2" charset="-122"/>
              </a:rPr>
              <a:t>滋事</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(2)</a:t>
            </a:r>
            <a:r>
              <a:rPr lang="zh-CN" altLang="zh-CN" sz="2000" b="1" dirty="0">
                <a:latin typeface="宋体" panose="02010600030101010101" pitchFamily="2" charset="-122"/>
              </a:rPr>
              <a:t>混入场内闲杂人员恶意</a:t>
            </a:r>
            <a:r>
              <a:rPr lang="zh-CN" altLang="zh-CN" sz="2000" b="1" dirty="0" smtClean="0">
                <a:latin typeface="宋体" panose="02010600030101010101" pitchFamily="2" charset="-122"/>
              </a:rPr>
              <a:t>肇事</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(3)</a:t>
            </a:r>
            <a:r>
              <a:rPr lang="zh-CN" altLang="zh-CN" sz="2000" b="1" dirty="0">
                <a:latin typeface="宋体" panose="02010600030101010101" pitchFamily="2" charset="-122"/>
              </a:rPr>
              <a:t>意外伤害事件造成观众情绪</a:t>
            </a:r>
            <a:r>
              <a:rPr lang="zh-CN" altLang="zh-CN" sz="2000" b="1" dirty="0" smtClean="0">
                <a:latin typeface="宋体" panose="02010600030101010101" pitchFamily="2" charset="-122"/>
              </a:rPr>
              <a:t>波动</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(4)</a:t>
            </a:r>
            <a:r>
              <a:rPr lang="zh-CN" altLang="zh-CN" sz="2000" b="1" dirty="0">
                <a:latin typeface="宋体" panose="02010600030101010101" pitchFamily="2" charset="-122"/>
              </a:rPr>
              <a:t>各类突发疾病包括心理疾病等现场</a:t>
            </a:r>
            <a:r>
              <a:rPr lang="zh-CN" altLang="zh-CN" sz="2000" b="1" dirty="0" smtClean="0">
                <a:latin typeface="宋体" panose="02010600030101010101" pitchFamily="2" charset="-122"/>
              </a:rPr>
              <a:t>发作</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(5)</a:t>
            </a:r>
            <a:r>
              <a:rPr lang="zh-CN" altLang="zh-CN" sz="2000" b="1" dirty="0">
                <a:latin typeface="宋体" panose="02010600030101010101" pitchFamily="2" charset="-122"/>
              </a:rPr>
              <a:t>学习生活压力较大者借机</a:t>
            </a:r>
            <a:r>
              <a:rPr lang="zh-CN" altLang="zh-CN" sz="2000" b="1" dirty="0" smtClean="0">
                <a:latin typeface="宋体" panose="02010600030101010101" pitchFamily="2" charset="-122"/>
              </a:rPr>
              <a:t>生事</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929828"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三、大型活动过程中不安全因素分析</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642910" y="1772816"/>
            <a:ext cx="8072494" cy="1938020"/>
          </a:xfrm>
          <a:prstGeom prst="rect">
            <a:avLst/>
          </a:prstGeom>
        </p:spPr>
        <p:txBody>
          <a:bodyPr wrap="square">
            <a:spAutoFit/>
          </a:bodyPr>
          <a:lstStyle/>
          <a:p>
            <a:pPr>
              <a:lnSpc>
                <a:spcPct val="150000"/>
              </a:lnSpc>
            </a:pPr>
            <a:r>
              <a:rPr lang="en-US" altLang="zh-CN" sz="2000" b="1" dirty="0">
                <a:solidFill>
                  <a:srgbClr val="FF0000"/>
                </a:solidFill>
                <a:latin typeface="宋体" panose="02010600030101010101" pitchFamily="2" charset="-122"/>
              </a:rPr>
              <a:t>5.</a:t>
            </a:r>
            <a:r>
              <a:rPr lang="zh-CN" altLang="zh-CN" sz="2000" b="1" dirty="0">
                <a:solidFill>
                  <a:srgbClr val="FF0000"/>
                </a:solidFill>
                <a:latin typeface="宋体" panose="02010600030101010101" pitchFamily="2" charset="-122"/>
              </a:rPr>
              <a:t>自然环境</a:t>
            </a:r>
            <a:r>
              <a:rPr lang="zh-CN" altLang="zh-CN" sz="2000" b="1" dirty="0" smtClean="0">
                <a:solidFill>
                  <a:srgbClr val="FF0000"/>
                </a:solidFill>
                <a:latin typeface="宋体" panose="02010600030101010101" pitchFamily="2" charset="-122"/>
              </a:rPr>
              <a:t>因素</a:t>
            </a:r>
            <a:r>
              <a:rPr lang="zh-CN" altLang="en-US" sz="2000" b="1" dirty="0" smtClean="0">
                <a:solidFill>
                  <a:srgbClr val="FF0000"/>
                </a:solidFill>
                <a:latin typeface="宋体" panose="02010600030101010101" pitchFamily="2" charset="-122"/>
              </a:rPr>
              <a:t>：</a:t>
            </a:r>
            <a:endParaRPr lang="zh-CN" altLang="zh-CN" sz="2000" b="1" dirty="0">
              <a:solidFill>
                <a:srgbClr val="FF0000"/>
              </a:solidFill>
              <a:latin typeface="宋体" panose="02010600030101010101" pitchFamily="2" charset="-122"/>
            </a:endParaRPr>
          </a:p>
          <a:p>
            <a:pPr>
              <a:lnSpc>
                <a:spcPct val="150000"/>
              </a:lnSpc>
            </a:pPr>
            <a:r>
              <a:rPr lang="en-US" altLang="zh-CN" sz="2000" b="1" dirty="0">
                <a:latin typeface="宋体" panose="02010600030101010101" pitchFamily="2" charset="-122"/>
              </a:rPr>
              <a:t>(1)</a:t>
            </a:r>
            <a:r>
              <a:rPr lang="zh-CN" altLang="zh-CN" sz="2000" b="1" dirty="0">
                <a:latin typeface="宋体" panose="02010600030101010101" pitchFamily="2" charset="-122"/>
              </a:rPr>
              <a:t>突发降雨导致观众惊恐</a:t>
            </a:r>
            <a:r>
              <a:rPr lang="zh-CN" altLang="zh-CN" sz="2000" b="1" dirty="0" smtClean="0">
                <a:latin typeface="宋体" panose="02010600030101010101" pitchFamily="2" charset="-122"/>
              </a:rPr>
              <a:t>混乱</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(2)</a:t>
            </a:r>
            <a:r>
              <a:rPr lang="zh-CN" altLang="zh-CN" sz="2000" b="1" dirty="0">
                <a:latin typeface="宋体" panose="02010600030101010101" pitchFamily="2" charset="-122"/>
              </a:rPr>
              <a:t>突发降雨导致设备失灵、</a:t>
            </a:r>
            <a:r>
              <a:rPr lang="zh-CN" altLang="zh-CN" sz="2000" b="1" dirty="0" smtClean="0">
                <a:latin typeface="宋体" panose="02010600030101010101" pitchFamily="2" charset="-122"/>
              </a:rPr>
              <a:t>漏电</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(3)</a:t>
            </a:r>
            <a:r>
              <a:rPr lang="zh-CN" altLang="zh-CN" sz="2000" b="1" dirty="0">
                <a:latin typeface="宋体" panose="02010600030101010101" pitchFamily="2" charset="-122"/>
              </a:rPr>
              <a:t>大风导致场所悬挂物坠落伤</a:t>
            </a:r>
            <a:r>
              <a:rPr lang="zh-CN" altLang="zh-CN" sz="2000" b="1" dirty="0" smtClean="0">
                <a:latin typeface="宋体" panose="02010600030101010101" pitchFamily="2" charset="-122"/>
              </a:rPr>
              <a:t>人</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929828"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四、大型活动安全责任的分解与落实</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539552" y="1523251"/>
            <a:ext cx="8072494" cy="4247317"/>
          </a:xfrm>
          <a:prstGeom prst="rect">
            <a:avLst/>
          </a:prstGeom>
        </p:spPr>
        <p:txBody>
          <a:bodyPr wrap="square">
            <a:spAutoFit/>
          </a:bodyPr>
          <a:lstStyle/>
          <a:p>
            <a:pPr>
              <a:lnSpc>
                <a:spcPct val="150000"/>
              </a:lnSpc>
            </a:pPr>
            <a:r>
              <a:rPr lang="en-US" altLang="zh-CN" sz="2000" b="1" dirty="0" smtClean="0">
                <a:latin typeface="宋体" panose="02010600030101010101" pitchFamily="2" charset="-122"/>
              </a:rPr>
              <a:t>    </a:t>
            </a:r>
            <a:r>
              <a:rPr lang="zh-CN" altLang="zh-CN" sz="2000" b="1" dirty="0">
                <a:latin typeface="宋体" panose="02010600030101010101" pitchFamily="2" charset="-122"/>
              </a:rPr>
              <a:t>大型活动安全管理参与者包括活动组织方、场地提供方和活动服务提供方。</a:t>
            </a:r>
            <a:endParaRPr lang="en-US" altLang="zh-CN" sz="1900" b="1" dirty="0">
              <a:latin typeface="宋体" panose="02010600030101010101" pitchFamily="2" charset="-122"/>
            </a:endParaRPr>
          </a:p>
          <a:p>
            <a:pPr>
              <a:lnSpc>
                <a:spcPct val="150000"/>
              </a:lnSpc>
            </a:pPr>
            <a:r>
              <a:rPr lang="en-US" altLang="zh-CN" sz="2000" b="1" dirty="0">
                <a:solidFill>
                  <a:srgbClr val="FF0000"/>
                </a:solidFill>
                <a:latin typeface="宋体" panose="02010600030101010101" pitchFamily="2" charset="-122"/>
              </a:rPr>
              <a:t>1.</a:t>
            </a:r>
            <a:r>
              <a:rPr lang="zh-CN" altLang="zh-CN" sz="2000" b="1" dirty="0">
                <a:solidFill>
                  <a:srgbClr val="FF0000"/>
                </a:solidFill>
                <a:latin typeface="宋体" panose="02010600030101010101" pitchFamily="2" charset="-122"/>
              </a:rPr>
              <a:t>组织方的责任与</a:t>
            </a:r>
            <a:r>
              <a:rPr lang="zh-CN" altLang="zh-CN" sz="2000" b="1" dirty="0" smtClean="0">
                <a:solidFill>
                  <a:srgbClr val="FF0000"/>
                </a:solidFill>
                <a:latin typeface="宋体" panose="02010600030101010101" pitchFamily="2" charset="-122"/>
              </a:rPr>
              <a:t>义务</a:t>
            </a:r>
            <a:endParaRPr lang="zh-CN" altLang="zh-CN" sz="2000" b="1" dirty="0">
              <a:solidFill>
                <a:srgbClr val="FF0000"/>
              </a:solidFill>
              <a:latin typeface="宋体" panose="02010600030101010101" pitchFamily="2" charset="-122"/>
            </a:endParaRPr>
          </a:p>
          <a:p>
            <a:pPr>
              <a:lnSpc>
                <a:spcPct val="150000"/>
              </a:lnSpc>
            </a:pPr>
            <a:r>
              <a:rPr lang="en-US" altLang="zh-CN" sz="2000" b="1" dirty="0" smtClean="0">
                <a:latin typeface="宋体" panose="02010600030101010101" pitchFamily="2" charset="-122"/>
              </a:rPr>
              <a:t>   </a:t>
            </a:r>
            <a:r>
              <a:rPr lang="zh-CN" altLang="zh-CN" sz="2000" b="1" dirty="0" smtClean="0">
                <a:latin typeface="宋体" panose="02010600030101010101" pitchFamily="2" charset="-122"/>
              </a:rPr>
              <a:t>活动</a:t>
            </a:r>
            <a:r>
              <a:rPr lang="zh-CN" altLang="zh-CN" sz="2000" b="1" dirty="0">
                <a:latin typeface="宋体" panose="02010600030101010101" pitchFamily="2" charset="-122"/>
              </a:rPr>
              <a:t>的组织方负责整个活动中的安全事项，是安全责任的主体。</a:t>
            </a:r>
          </a:p>
          <a:p>
            <a:pPr>
              <a:lnSpc>
                <a:spcPct val="150000"/>
              </a:lnSpc>
            </a:pPr>
            <a:r>
              <a:rPr lang="en-US" altLang="zh-CN" sz="2000" b="1" dirty="0" smtClean="0">
                <a:latin typeface="宋体" panose="02010600030101010101" pitchFamily="2" charset="-122"/>
              </a:rPr>
              <a:t>(1)</a:t>
            </a:r>
            <a:r>
              <a:rPr lang="zh-CN" altLang="zh-CN" sz="2000" b="1" dirty="0" smtClean="0">
                <a:latin typeface="宋体" panose="02010600030101010101" pitchFamily="2" charset="-122"/>
              </a:rPr>
              <a:t>办理</a:t>
            </a:r>
            <a:r>
              <a:rPr lang="zh-CN" altLang="zh-CN" sz="2000" b="1" dirty="0">
                <a:latin typeface="宋体" panose="02010600030101010101" pitchFamily="2" charset="-122"/>
              </a:rPr>
              <a:t>大型活动许可</a:t>
            </a:r>
            <a:r>
              <a:rPr lang="zh-CN" altLang="zh-CN" sz="2000" b="1" dirty="0" smtClean="0">
                <a:latin typeface="宋体" panose="02010600030101010101" pitchFamily="2" charset="-122"/>
              </a:rPr>
              <a:t>手续</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rPr>
              <a:t>(2)</a:t>
            </a:r>
            <a:r>
              <a:rPr lang="zh-CN" altLang="zh-CN" sz="2000" b="1" dirty="0" smtClean="0">
                <a:latin typeface="宋体" panose="02010600030101010101" pitchFamily="2" charset="-122"/>
              </a:rPr>
              <a:t>制定</a:t>
            </a:r>
            <a:r>
              <a:rPr lang="zh-CN" altLang="zh-CN" sz="2000" b="1" dirty="0">
                <a:latin typeface="宋体" panose="02010600030101010101" pitchFamily="2" charset="-122"/>
              </a:rPr>
              <a:t>应急救援</a:t>
            </a:r>
            <a:r>
              <a:rPr lang="zh-CN" altLang="zh-CN" sz="2000" b="1" dirty="0" smtClean="0">
                <a:latin typeface="宋体" panose="02010600030101010101" pitchFamily="2" charset="-122"/>
              </a:rPr>
              <a:t>预案</a:t>
            </a:r>
            <a:r>
              <a:rPr lang="zh-CN" altLang="en-US" sz="2000" b="1" dirty="0" smtClean="0">
                <a:latin typeface="宋体" panose="02010600030101010101" pitchFamily="2" charset="-122"/>
              </a:rPr>
              <a:t>；</a:t>
            </a:r>
            <a:r>
              <a:rPr lang="zh-CN" altLang="zh-CN" sz="2000" b="1" dirty="0" smtClean="0">
                <a:latin typeface="宋体" panose="02010600030101010101" pitchFamily="2" charset="-122"/>
              </a:rPr>
              <a:t>成立</a:t>
            </a:r>
            <a:r>
              <a:rPr lang="zh-CN" altLang="zh-CN" sz="2000" b="1" dirty="0">
                <a:latin typeface="宋体" panose="02010600030101010101" pitchFamily="2" charset="-122"/>
              </a:rPr>
              <a:t>安全工作领导</a:t>
            </a:r>
            <a:r>
              <a:rPr lang="zh-CN" altLang="zh-CN" sz="2000" b="1" dirty="0" smtClean="0">
                <a:latin typeface="宋体" panose="02010600030101010101" pitchFamily="2" charset="-122"/>
              </a:rPr>
              <a:t>小组</a:t>
            </a:r>
            <a:r>
              <a:rPr lang="zh-CN" altLang="en-US" sz="2000" b="1" dirty="0" smtClean="0">
                <a:latin typeface="宋体" panose="02010600030101010101" pitchFamily="2" charset="-122"/>
              </a:rPr>
              <a:t>、</a:t>
            </a:r>
            <a:r>
              <a:rPr lang="zh-CN" altLang="zh-CN" sz="2000" b="1" dirty="0" smtClean="0">
                <a:latin typeface="宋体" panose="02010600030101010101" pitchFamily="2" charset="-122"/>
              </a:rPr>
              <a:t>成立</a:t>
            </a:r>
            <a:r>
              <a:rPr lang="zh-CN" altLang="zh-CN" sz="2000" b="1" dirty="0">
                <a:latin typeface="宋体" panose="02010600030101010101" pitchFamily="2" charset="-122"/>
              </a:rPr>
              <a:t>现场应急领导</a:t>
            </a:r>
            <a:r>
              <a:rPr lang="zh-CN" altLang="zh-CN" sz="2000" b="1" dirty="0" smtClean="0">
                <a:latin typeface="宋体" panose="02010600030101010101" pitchFamily="2" charset="-122"/>
              </a:rPr>
              <a:t>小组</a:t>
            </a:r>
            <a:r>
              <a:rPr lang="zh-CN" altLang="en-US" sz="2000" b="1" dirty="0" smtClean="0">
                <a:latin typeface="宋体" panose="02010600030101010101" pitchFamily="2" charset="-122"/>
              </a:rPr>
              <a:t>、</a:t>
            </a:r>
            <a:r>
              <a:rPr lang="zh-CN" altLang="zh-CN" sz="2000" b="1" dirty="0" smtClean="0">
                <a:latin typeface="宋体" panose="02010600030101010101" pitchFamily="2" charset="-122"/>
              </a:rPr>
              <a:t>成立</a:t>
            </a:r>
            <a:r>
              <a:rPr lang="zh-CN" altLang="zh-CN" sz="2000" b="1" dirty="0">
                <a:latin typeface="宋体" panose="02010600030101010101" pitchFamily="2" charset="-122"/>
              </a:rPr>
              <a:t>专项应急救援</a:t>
            </a:r>
            <a:r>
              <a:rPr lang="zh-CN" altLang="zh-CN" sz="2000" b="1" dirty="0" smtClean="0">
                <a:latin typeface="宋体" panose="02010600030101010101" pitchFamily="2" charset="-122"/>
              </a:rPr>
              <a:t>小组</a:t>
            </a:r>
            <a:r>
              <a:rPr lang="zh-CN" altLang="en-US" sz="2000" b="1" dirty="0" smtClean="0">
                <a:latin typeface="宋体" panose="02010600030101010101" pitchFamily="2" charset="-122"/>
              </a:rPr>
              <a:t>、</a:t>
            </a:r>
            <a:r>
              <a:rPr lang="zh-CN" altLang="zh-CN" sz="2000" b="1" dirty="0" smtClean="0">
                <a:latin typeface="宋体" panose="02010600030101010101" pitchFamily="2" charset="-122"/>
              </a:rPr>
              <a:t>任命</a:t>
            </a:r>
            <a:r>
              <a:rPr lang="zh-CN" altLang="zh-CN" sz="2000" b="1" dirty="0">
                <a:latin typeface="宋体" panose="02010600030101010101" pitchFamily="2" charset="-122"/>
              </a:rPr>
              <a:t>现场</a:t>
            </a:r>
            <a:r>
              <a:rPr lang="zh-CN" altLang="zh-CN" sz="2000" b="1" dirty="0" smtClean="0">
                <a:latin typeface="宋体" panose="02010600030101010101" pitchFamily="2" charset="-122"/>
              </a:rPr>
              <a:t>总指挥</a:t>
            </a:r>
            <a:r>
              <a:rPr lang="zh-CN" altLang="en-US" sz="2000" b="1" dirty="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rPr>
              <a:t>(3)</a:t>
            </a:r>
            <a:r>
              <a:rPr lang="zh-CN" altLang="zh-CN" sz="2000" b="1" dirty="0" smtClean="0">
                <a:latin typeface="宋体" panose="02010600030101010101" pitchFamily="2" charset="-122"/>
              </a:rPr>
              <a:t>组织</a:t>
            </a:r>
            <a:r>
              <a:rPr lang="zh-CN" altLang="zh-CN" sz="2000" b="1" dirty="0">
                <a:latin typeface="宋体" panose="02010600030101010101" pitchFamily="2" charset="-122"/>
              </a:rPr>
              <a:t>应急救援预案演练（可桌面推演</a:t>
            </a:r>
            <a:r>
              <a:rPr lang="zh-CN" altLang="zh-CN" sz="2000" b="1" dirty="0" smtClean="0">
                <a:latin typeface="宋体" panose="02010600030101010101" pitchFamily="2" charset="-122"/>
              </a:rPr>
              <a:t>）</a:t>
            </a:r>
            <a:r>
              <a:rPr lang="zh-CN" altLang="en-US" sz="2000" b="1" dirty="0" smtClean="0">
                <a:latin typeface="宋体" panose="02010600030101010101" pitchFamily="2" charset="-122"/>
              </a:rPr>
              <a:t>，</a:t>
            </a:r>
            <a:r>
              <a:rPr lang="zh-CN" altLang="en-US" sz="2000" b="1" dirty="0" smtClean="0">
                <a:solidFill>
                  <a:srgbClr val="FF0000"/>
                </a:solidFill>
                <a:latin typeface="宋体" panose="02010600030101010101" pitchFamily="2" charset="-122"/>
              </a:rPr>
              <a:t>并作演练记录</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smtClean="0">
                <a:latin typeface="宋体" panose="02010600030101010101" pitchFamily="2" charset="-122"/>
              </a:rPr>
              <a:t>(4)</a:t>
            </a:r>
            <a:r>
              <a:rPr lang="zh-CN" altLang="zh-CN" sz="2000" b="1" dirty="0" smtClean="0">
                <a:latin typeface="宋体" panose="02010600030101010101" pitchFamily="2" charset="-122"/>
              </a:rPr>
              <a:t>与</a:t>
            </a:r>
            <a:r>
              <a:rPr lang="zh-CN" altLang="zh-CN" sz="2000" b="1" dirty="0">
                <a:latin typeface="宋体" panose="02010600030101010101" pitchFamily="2" charset="-122"/>
              </a:rPr>
              <a:t>入场施工和活动服务方签订安全</a:t>
            </a:r>
            <a:r>
              <a:rPr lang="zh-CN" altLang="zh-CN" sz="2000" b="1" dirty="0" smtClean="0">
                <a:latin typeface="宋体" panose="02010600030101010101" pitchFamily="2" charset="-122"/>
              </a:rPr>
              <a:t>协议</a:t>
            </a:r>
            <a:r>
              <a:rPr lang="zh-CN" altLang="en-US" sz="2000" b="1" dirty="0" smtClean="0">
                <a:latin typeface="宋体" panose="02010600030101010101" pitchFamily="2" charset="-122"/>
              </a:rPr>
              <a:t>；</a:t>
            </a:r>
            <a:endParaRPr lang="zh-CN" altLang="zh-CN" sz="24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929828"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四、大型活动安全责任的分解与落实</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539552" y="1515556"/>
            <a:ext cx="8072494" cy="3785652"/>
          </a:xfrm>
          <a:prstGeom prst="rect">
            <a:avLst/>
          </a:prstGeom>
        </p:spPr>
        <p:txBody>
          <a:bodyPr wrap="square">
            <a:spAutoFit/>
          </a:bodyPr>
          <a:lstStyle/>
          <a:p>
            <a:pPr>
              <a:lnSpc>
                <a:spcPct val="150000"/>
              </a:lnSpc>
            </a:pPr>
            <a:r>
              <a:rPr lang="en-US" altLang="zh-CN" sz="2000" b="1" dirty="0" smtClean="0">
                <a:latin typeface="宋体" panose="02010600030101010101" pitchFamily="2" charset="-122"/>
              </a:rPr>
              <a:t>(5)</a:t>
            </a:r>
            <a:r>
              <a:rPr lang="zh-CN" altLang="zh-CN" sz="2000" b="1" dirty="0" smtClean="0">
                <a:latin typeface="宋体" panose="02010600030101010101" pitchFamily="2" charset="-122"/>
              </a:rPr>
              <a:t>对</a:t>
            </a:r>
            <a:r>
              <a:rPr lang="zh-CN" altLang="zh-CN" sz="2000" b="1" dirty="0">
                <a:latin typeface="宋体" panose="02010600030101010101" pitchFamily="2" charset="-122"/>
              </a:rPr>
              <a:t>活动管理人员进行</a:t>
            </a:r>
            <a:r>
              <a:rPr lang="zh-CN" altLang="zh-CN" sz="2000" b="1" dirty="0" smtClean="0">
                <a:latin typeface="宋体" panose="02010600030101010101" pitchFamily="2" charset="-122"/>
              </a:rPr>
              <a:t>安全教育</a:t>
            </a:r>
            <a:r>
              <a:rPr lang="zh-CN" altLang="en-US" sz="2000" b="1" dirty="0" smtClean="0">
                <a:latin typeface="宋体" panose="02010600030101010101" pitchFamily="2" charset="-122"/>
              </a:rPr>
              <a:t>（</a:t>
            </a:r>
            <a:r>
              <a:rPr lang="zh-CN" altLang="zh-CN" sz="2000" b="1" dirty="0">
                <a:latin typeface="宋体" panose="02010600030101010101" pitchFamily="2" charset="-122"/>
              </a:rPr>
              <a:t>要求：</a:t>
            </a:r>
            <a:r>
              <a:rPr lang="zh-CN" altLang="zh-CN" sz="2000" b="1" dirty="0">
                <a:solidFill>
                  <a:srgbClr val="FF0000"/>
                </a:solidFill>
                <a:latin typeface="宋体" panose="02010600030101010101" pitchFamily="2" charset="-122"/>
              </a:rPr>
              <a:t>分层次、有针对性、全</a:t>
            </a:r>
            <a:r>
              <a:rPr lang="zh-CN" altLang="zh-CN" sz="2000" b="1" dirty="0" smtClean="0">
                <a:solidFill>
                  <a:srgbClr val="FF0000"/>
                </a:solidFill>
                <a:latin typeface="宋体" panose="02010600030101010101" pitchFamily="2" charset="-122"/>
              </a:rPr>
              <a:t>覆盖</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rPr>
              <a:t>(6)</a:t>
            </a:r>
            <a:r>
              <a:rPr lang="zh-CN" altLang="zh-CN" sz="2000" b="1" dirty="0" smtClean="0">
                <a:latin typeface="宋体" panose="02010600030101010101" pitchFamily="2" charset="-122"/>
              </a:rPr>
              <a:t>负责</a:t>
            </a:r>
            <a:r>
              <a:rPr lang="zh-CN" altLang="zh-CN" sz="2000" b="1" dirty="0">
                <a:latin typeface="宋体" panose="02010600030101010101" pitchFamily="2" charset="-122"/>
              </a:rPr>
              <a:t>安保及医护人员</a:t>
            </a:r>
            <a:r>
              <a:rPr lang="zh-CN" altLang="zh-CN" sz="2000" b="1" dirty="0" smtClean="0">
                <a:latin typeface="宋体" panose="02010600030101010101" pitchFamily="2" charset="-122"/>
              </a:rPr>
              <a:t>配置</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rPr>
              <a:t>(7)</a:t>
            </a:r>
            <a:r>
              <a:rPr lang="zh-CN" altLang="zh-CN" sz="2000" b="1" dirty="0" smtClean="0">
                <a:latin typeface="宋体" panose="02010600030101010101" pitchFamily="2" charset="-122"/>
              </a:rPr>
              <a:t>确定</a:t>
            </a:r>
            <a:r>
              <a:rPr lang="zh-CN" altLang="zh-CN" sz="2000" b="1" dirty="0">
                <a:latin typeface="宋体" panose="02010600030101010101" pitchFamily="2" charset="-122"/>
              </a:rPr>
              <a:t>观众入场的方式（集体入场、凭证、凭票等）及安检</a:t>
            </a:r>
            <a:r>
              <a:rPr lang="zh-CN" altLang="zh-CN" sz="2000" b="1" dirty="0" smtClean="0">
                <a:latin typeface="宋体" panose="02010600030101010101" pitchFamily="2" charset="-122"/>
              </a:rPr>
              <a:t>措施</a:t>
            </a:r>
            <a:r>
              <a:rPr lang="zh-CN" altLang="en-US" sz="2000" b="1" dirty="0" smtClean="0">
                <a:latin typeface="宋体" panose="02010600030101010101" pitchFamily="2" charset="-122"/>
              </a:rPr>
              <a:t>（</a:t>
            </a:r>
            <a:r>
              <a:rPr lang="zh-CN" altLang="zh-CN" sz="2000" b="1" dirty="0">
                <a:latin typeface="宋体" panose="02010600030101010101" pitchFamily="2" charset="-122"/>
              </a:rPr>
              <a:t>要求：</a:t>
            </a:r>
            <a:r>
              <a:rPr lang="zh-CN" altLang="zh-CN" sz="2000" b="1" dirty="0">
                <a:solidFill>
                  <a:srgbClr val="FF0000"/>
                </a:solidFill>
                <a:latin typeface="宋体" panose="02010600030101010101" pitchFamily="2" charset="-122"/>
              </a:rPr>
              <a:t>采取有效措施，控制无关人员入场，确保入场</a:t>
            </a:r>
            <a:r>
              <a:rPr lang="zh-CN" altLang="zh-CN" sz="2000" b="1" dirty="0" smtClean="0">
                <a:solidFill>
                  <a:srgbClr val="FF0000"/>
                </a:solidFill>
                <a:latin typeface="宋体" panose="02010600030101010101" pitchFamily="2" charset="-122"/>
              </a:rPr>
              <a:t>秩序</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rPr>
              <a:t>(8)</a:t>
            </a:r>
            <a:r>
              <a:rPr lang="zh-CN" altLang="zh-CN" sz="2000" b="1" dirty="0" smtClean="0">
                <a:latin typeface="宋体" panose="02010600030101010101" pitchFamily="2" charset="-122"/>
              </a:rPr>
              <a:t>制定</a:t>
            </a:r>
            <a:r>
              <a:rPr lang="zh-CN" altLang="zh-CN" sz="2000" b="1" dirty="0">
                <a:latin typeface="宋体" panose="02010600030101010101" pitchFamily="2" charset="-122"/>
              </a:rPr>
              <a:t>控制观众流量</a:t>
            </a:r>
            <a:r>
              <a:rPr lang="zh-CN" altLang="zh-CN" sz="2000" b="1" dirty="0" smtClean="0">
                <a:latin typeface="宋体" panose="02010600030101010101" pitchFamily="2" charset="-122"/>
              </a:rPr>
              <a:t>措施</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smtClean="0">
                <a:latin typeface="宋体" panose="02010600030101010101" pitchFamily="2" charset="-122"/>
              </a:rPr>
              <a:t>(9)</a:t>
            </a:r>
            <a:r>
              <a:rPr lang="zh-CN" altLang="zh-CN" sz="2000" b="1" dirty="0" smtClean="0">
                <a:latin typeface="宋体" panose="02010600030101010101" pitchFamily="2" charset="-122"/>
              </a:rPr>
              <a:t>负责</a:t>
            </a:r>
            <a:r>
              <a:rPr lang="zh-CN" altLang="zh-CN" sz="2000" b="1" dirty="0">
                <a:latin typeface="宋体" panose="02010600030101010101" pitchFamily="2" charset="-122"/>
              </a:rPr>
              <a:t>现场和户外临时搭建的舞台、桁架、广告、宣传设施的</a:t>
            </a:r>
            <a:r>
              <a:rPr lang="zh-CN" altLang="zh-CN" sz="2000" b="1" dirty="0" smtClean="0">
                <a:latin typeface="宋体" panose="02010600030101010101" pitchFamily="2" charset="-122"/>
              </a:rPr>
              <a:t>安全</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rPr>
              <a:t>(10)</a:t>
            </a:r>
            <a:r>
              <a:rPr lang="zh-CN" altLang="zh-CN" sz="2000" b="1" dirty="0" smtClean="0">
                <a:latin typeface="宋体" panose="02010600030101010101" pitchFamily="2" charset="-122"/>
              </a:rPr>
              <a:t>场地</a:t>
            </a:r>
            <a:r>
              <a:rPr lang="zh-CN" altLang="zh-CN" sz="2000" b="1" dirty="0">
                <a:latin typeface="宋体" panose="02010600030101010101" pitchFamily="2" charset="-122"/>
              </a:rPr>
              <a:t>施工和服务方资质检查与作业过程安全</a:t>
            </a:r>
            <a:r>
              <a:rPr lang="zh-CN" altLang="zh-CN" sz="2000" b="1" dirty="0" smtClean="0">
                <a:latin typeface="宋体" panose="02010600030101010101" pitchFamily="2" charset="-122"/>
              </a:rPr>
              <a:t>监管</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929828"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四、大型活动安全责任的分解与落实</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539552" y="1384315"/>
            <a:ext cx="8072494" cy="4708981"/>
          </a:xfrm>
          <a:prstGeom prst="rect">
            <a:avLst/>
          </a:prstGeom>
        </p:spPr>
        <p:txBody>
          <a:bodyPr wrap="square">
            <a:spAutoFit/>
          </a:bodyPr>
          <a:lstStyle/>
          <a:p>
            <a:pPr>
              <a:lnSpc>
                <a:spcPct val="150000"/>
              </a:lnSpc>
            </a:pPr>
            <a:r>
              <a:rPr lang="en-US" altLang="zh-CN" sz="2000" b="1" dirty="0">
                <a:solidFill>
                  <a:srgbClr val="FF0000"/>
                </a:solidFill>
                <a:latin typeface="宋体" panose="02010600030101010101" pitchFamily="2" charset="-122"/>
              </a:rPr>
              <a:t>2.</a:t>
            </a:r>
            <a:r>
              <a:rPr lang="zh-CN" altLang="zh-CN" sz="2000" b="1" dirty="0">
                <a:solidFill>
                  <a:srgbClr val="FF0000"/>
                </a:solidFill>
                <a:latin typeface="宋体" panose="02010600030101010101" pitchFamily="2" charset="-122"/>
              </a:rPr>
              <a:t>场地提供方的责任与</a:t>
            </a:r>
            <a:r>
              <a:rPr lang="zh-CN" altLang="zh-CN" sz="2000" b="1" dirty="0" smtClean="0">
                <a:solidFill>
                  <a:srgbClr val="FF0000"/>
                </a:solidFill>
                <a:latin typeface="宋体" panose="02010600030101010101" pitchFamily="2" charset="-122"/>
              </a:rPr>
              <a:t>义务</a:t>
            </a:r>
            <a:endParaRPr lang="zh-CN" altLang="zh-CN" sz="2000" b="1" dirty="0">
              <a:solidFill>
                <a:srgbClr val="FF0000"/>
              </a:solidFill>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zh-CN" sz="2000" b="1" dirty="0">
                <a:latin typeface="宋体" panose="02010600030101010101" pitchFamily="2" charset="-122"/>
              </a:rPr>
              <a:t>活动的场地提供方主要责任是确保场地硬件设施的安全，为活动组织方提供可靠的安全环境。</a:t>
            </a:r>
          </a:p>
          <a:p>
            <a:pPr>
              <a:lnSpc>
                <a:spcPct val="150000"/>
              </a:lnSpc>
            </a:pPr>
            <a:r>
              <a:rPr lang="en-US" altLang="zh-CN" sz="2000" b="1" dirty="0">
                <a:latin typeface="宋体" panose="02010600030101010101" pitchFamily="2" charset="-122"/>
              </a:rPr>
              <a:t>(1)</a:t>
            </a:r>
            <a:r>
              <a:rPr lang="zh-CN" altLang="zh-CN" sz="2000" b="1" dirty="0">
                <a:latin typeface="宋体" panose="02010600030101010101" pitchFamily="2" charset="-122"/>
              </a:rPr>
              <a:t>与主办（承办）方签订安全</a:t>
            </a:r>
            <a:r>
              <a:rPr lang="zh-CN" altLang="zh-CN" sz="2000" b="1" dirty="0" smtClean="0">
                <a:latin typeface="宋体" panose="02010600030101010101" pitchFamily="2" charset="-122"/>
              </a:rPr>
              <a:t>协议</a:t>
            </a:r>
            <a:r>
              <a:rPr lang="en-US" altLang="zh-CN"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(2)</a:t>
            </a:r>
            <a:r>
              <a:rPr lang="zh-CN" altLang="zh-CN" sz="2000" b="1" dirty="0">
                <a:latin typeface="宋体" panose="02010600030101010101" pitchFamily="2" charset="-122"/>
              </a:rPr>
              <a:t>活动期间保证全部安全门开启、疏散通道畅通，有专人</a:t>
            </a:r>
            <a:r>
              <a:rPr lang="zh-CN" altLang="zh-CN" sz="2000" b="1" dirty="0" smtClean="0">
                <a:latin typeface="宋体" panose="02010600030101010101" pitchFamily="2" charset="-122"/>
              </a:rPr>
              <a:t>看护</a:t>
            </a:r>
            <a:r>
              <a:rPr lang="en-US" altLang="zh-CN"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(3)</a:t>
            </a:r>
            <a:r>
              <a:rPr lang="zh-CN" altLang="zh-CN" sz="2000" b="1" dirty="0">
                <a:latin typeface="宋体" panose="02010600030101010101" pitchFamily="2" charset="-122"/>
              </a:rPr>
              <a:t>消防设施（灭火器、消火栓等）有效可用，无</a:t>
            </a:r>
            <a:r>
              <a:rPr lang="zh-CN" altLang="zh-CN" sz="2000" b="1" dirty="0" smtClean="0">
                <a:latin typeface="宋体" panose="02010600030101010101" pitchFamily="2" charset="-122"/>
              </a:rPr>
              <a:t>遮挡</a:t>
            </a:r>
            <a:r>
              <a:rPr lang="en-US" altLang="zh-CN"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(4)</a:t>
            </a:r>
            <a:r>
              <a:rPr lang="zh-CN" altLang="zh-CN" sz="2000" b="1" dirty="0">
                <a:latin typeface="宋体" panose="02010600030101010101" pitchFamily="2" charset="-122"/>
              </a:rPr>
              <a:t>应急设施（应急照明、应急广播、视频监控）完好</a:t>
            </a:r>
            <a:r>
              <a:rPr lang="zh-CN" altLang="zh-CN" sz="2000" b="1" dirty="0" smtClean="0">
                <a:latin typeface="宋体" panose="02010600030101010101" pitchFamily="2" charset="-122"/>
              </a:rPr>
              <a:t>可用</a:t>
            </a:r>
            <a:r>
              <a:rPr lang="en-US" altLang="zh-CN"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(5)</a:t>
            </a:r>
            <a:r>
              <a:rPr lang="zh-CN" altLang="zh-CN" sz="2000" b="1" dirty="0">
                <a:latin typeface="宋体" panose="02010600030101010101" pitchFamily="2" charset="-122"/>
              </a:rPr>
              <a:t>场内设施如棚顶、桁架、悬挂物、场内器材等牢固</a:t>
            </a:r>
            <a:r>
              <a:rPr lang="zh-CN" altLang="zh-CN" sz="2000" b="1" dirty="0" smtClean="0">
                <a:latin typeface="宋体" panose="02010600030101010101" pitchFamily="2" charset="-122"/>
              </a:rPr>
              <a:t>稳定</a:t>
            </a:r>
            <a:r>
              <a:rPr lang="en-US" altLang="zh-CN"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(6)</a:t>
            </a:r>
            <a:r>
              <a:rPr lang="zh-CN" altLang="zh-CN" sz="2000" b="1" dirty="0">
                <a:latin typeface="宋体" panose="02010600030101010101" pitchFamily="2" charset="-122"/>
              </a:rPr>
              <a:t>活动前进行场所区域内可疑物排</a:t>
            </a:r>
            <a:r>
              <a:rPr lang="zh-CN" altLang="zh-CN" sz="2000" b="1" dirty="0" smtClean="0">
                <a:latin typeface="宋体" panose="02010600030101010101" pitchFamily="2" charset="-122"/>
              </a:rPr>
              <a:t>查</a:t>
            </a:r>
            <a:r>
              <a:rPr lang="en-US" altLang="zh-CN"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(7</a:t>
            </a:r>
            <a:r>
              <a:rPr lang="en-US" altLang="zh-CN" sz="2000" b="1" dirty="0" smtClean="0">
                <a:latin typeface="宋体" panose="02010600030101010101" pitchFamily="2" charset="-122"/>
              </a:rPr>
              <a:t>)</a:t>
            </a:r>
            <a:r>
              <a:rPr lang="zh-CN" altLang="zh-CN" sz="2000" b="1" dirty="0">
                <a:latin typeface="宋体" panose="02010600030101010101" pitchFamily="2" charset="-122"/>
              </a:rPr>
              <a:t>设置缓冲区</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929828"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四、大型活动安全责任的分解与落实</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539552" y="1384315"/>
            <a:ext cx="8072494" cy="3785652"/>
          </a:xfrm>
          <a:prstGeom prst="rect">
            <a:avLst/>
          </a:prstGeom>
        </p:spPr>
        <p:txBody>
          <a:bodyPr wrap="square">
            <a:spAutoFit/>
          </a:bodyPr>
          <a:lstStyle/>
          <a:p>
            <a:pPr>
              <a:lnSpc>
                <a:spcPct val="150000"/>
              </a:lnSpc>
            </a:pPr>
            <a:r>
              <a:rPr lang="en-US" altLang="zh-CN" sz="2000" b="1" dirty="0">
                <a:solidFill>
                  <a:srgbClr val="FF0000"/>
                </a:solidFill>
                <a:latin typeface="宋体" panose="02010600030101010101" pitchFamily="2" charset="-122"/>
              </a:rPr>
              <a:t>3.</a:t>
            </a:r>
            <a:r>
              <a:rPr lang="zh-CN" altLang="zh-CN" sz="2000" b="1" dirty="0">
                <a:solidFill>
                  <a:srgbClr val="FF0000"/>
                </a:solidFill>
                <a:latin typeface="宋体" panose="02010600030101010101" pitchFamily="2" charset="-122"/>
              </a:rPr>
              <a:t>活动服务方的责任与</a:t>
            </a:r>
            <a:r>
              <a:rPr lang="zh-CN" altLang="zh-CN" sz="2000" b="1" dirty="0" smtClean="0">
                <a:solidFill>
                  <a:srgbClr val="FF0000"/>
                </a:solidFill>
                <a:latin typeface="宋体" panose="02010600030101010101" pitchFamily="2" charset="-122"/>
              </a:rPr>
              <a:t>义务</a:t>
            </a:r>
            <a:endParaRPr lang="zh-CN" altLang="zh-CN" sz="2000" b="1" dirty="0">
              <a:solidFill>
                <a:srgbClr val="FF0000"/>
              </a:solidFill>
              <a:latin typeface="宋体" panose="02010600030101010101" pitchFamily="2" charset="-122"/>
            </a:endParaRPr>
          </a:p>
          <a:p>
            <a:pPr>
              <a:lnSpc>
                <a:spcPct val="150000"/>
              </a:lnSpc>
            </a:pPr>
            <a:r>
              <a:rPr lang="en-US" altLang="zh-CN" sz="2000" b="1" dirty="0" smtClean="0">
                <a:latin typeface="宋体" panose="02010600030101010101" pitchFamily="2" charset="-122"/>
              </a:rPr>
              <a:t>   </a:t>
            </a:r>
            <a:r>
              <a:rPr lang="zh-CN" altLang="zh-CN" sz="2000" b="1" dirty="0" smtClean="0">
                <a:latin typeface="宋体" panose="02010600030101010101" pitchFamily="2" charset="-122"/>
              </a:rPr>
              <a:t>活动</a:t>
            </a:r>
            <a:r>
              <a:rPr lang="zh-CN" altLang="zh-CN" sz="2000" b="1" dirty="0">
                <a:latin typeface="宋体" panose="02010600030101010101" pitchFamily="2" charset="-122"/>
              </a:rPr>
              <a:t>的服务方主要责任是确保所提供的设施和服务安全可靠。</a:t>
            </a:r>
          </a:p>
          <a:p>
            <a:pPr>
              <a:lnSpc>
                <a:spcPct val="150000"/>
              </a:lnSpc>
            </a:pPr>
            <a:r>
              <a:rPr lang="en-US" altLang="zh-CN" sz="2000" b="1" dirty="0">
                <a:latin typeface="宋体" panose="02010600030101010101" pitchFamily="2" charset="-122"/>
              </a:rPr>
              <a:t>(1)</a:t>
            </a:r>
            <a:r>
              <a:rPr lang="zh-CN" altLang="zh-CN" sz="2000" b="1" dirty="0">
                <a:latin typeface="宋体" panose="02010600030101010101" pitchFamily="2" charset="-122"/>
              </a:rPr>
              <a:t>向主办方提交资质证书、法人证明、法人委托书等</a:t>
            </a:r>
            <a:r>
              <a:rPr lang="zh-CN" altLang="zh-CN" sz="2000" b="1" dirty="0" smtClean="0">
                <a:latin typeface="宋体" panose="02010600030101010101" pitchFamily="2" charset="-122"/>
              </a:rPr>
              <a:t>材料</a:t>
            </a:r>
            <a:r>
              <a:rPr lang="en-US" altLang="zh-CN"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(2)</a:t>
            </a:r>
            <a:r>
              <a:rPr lang="zh-CN" altLang="zh-CN" sz="2000" b="1" dirty="0">
                <a:latin typeface="宋体" panose="02010600030101010101" pitchFamily="2" charset="-122"/>
              </a:rPr>
              <a:t>与主办方签定安全</a:t>
            </a:r>
            <a:r>
              <a:rPr lang="zh-CN" altLang="zh-CN" sz="2000" b="1" dirty="0" smtClean="0">
                <a:latin typeface="宋体" panose="02010600030101010101" pitchFamily="2" charset="-122"/>
              </a:rPr>
              <a:t>协议</a:t>
            </a:r>
            <a:r>
              <a:rPr lang="en-US" altLang="zh-CN"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(3)</a:t>
            </a:r>
            <a:r>
              <a:rPr lang="zh-CN" altLang="zh-CN" sz="2000" b="1" dirty="0">
                <a:latin typeface="宋体" panose="02010600030101010101" pitchFamily="2" charset="-122"/>
              </a:rPr>
              <a:t>向主办方提供入场人员名单，对入场员工进行</a:t>
            </a:r>
            <a:r>
              <a:rPr lang="zh-CN" altLang="zh-CN" sz="2000" b="1" dirty="0" smtClean="0">
                <a:latin typeface="宋体" panose="02010600030101010101" pitchFamily="2" charset="-122"/>
              </a:rPr>
              <a:t>安全教育</a:t>
            </a:r>
            <a:r>
              <a:rPr lang="en-US" altLang="zh-CN"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a:t>
            </a:r>
            <a:r>
              <a:rPr lang="en-US" altLang="zh-CN" sz="2000" b="1" dirty="0" smtClean="0">
                <a:latin typeface="宋体" panose="02010600030101010101" pitchFamily="2" charset="-122"/>
              </a:rPr>
              <a:t>4)</a:t>
            </a:r>
            <a:r>
              <a:rPr lang="zh-CN" altLang="en-US" sz="2000" b="1" dirty="0" smtClean="0">
                <a:latin typeface="宋体" panose="02010600030101010101" pitchFamily="2" charset="-122"/>
              </a:rPr>
              <a:t>如涉及</a:t>
            </a:r>
            <a:r>
              <a:rPr lang="zh-CN" altLang="zh-CN" sz="2000" b="1" dirty="0" smtClean="0">
                <a:latin typeface="宋体" panose="02010600030101010101" pitchFamily="2" charset="-122"/>
              </a:rPr>
              <a:t>动火</a:t>
            </a:r>
            <a:r>
              <a:rPr lang="zh-CN" altLang="zh-CN" sz="2000" b="1" dirty="0">
                <a:latin typeface="宋体" panose="02010600030101010101" pitchFamily="2" charset="-122"/>
              </a:rPr>
              <a:t>与高处</a:t>
            </a:r>
            <a:r>
              <a:rPr lang="zh-CN" altLang="zh-CN" sz="2000" b="1" dirty="0" smtClean="0">
                <a:latin typeface="宋体" panose="02010600030101010101" pitchFamily="2" charset="-122"/>
              </a:rPr>
              <a:t>作业</a:t>
            </a:r>
            <a:r>
              <a:rPr lang="zh-CN" altLang="en-US" sz="2000" b="1" dirty="0">
                <a:latin typeface="宋体" panose="02010600030101010101" pitchFamily="2" charset="-122"/>
              </a:rPr>
              <a:t>，</a:t>
            </a:r>
            <a:r>
              <a:rPr lang="zh-CN" altLang="en-US" sz="2000" b="1" dirty="0" smtClean="0">
                <a:latin typeface="宋体" panose="02010600030101010101" pitchFamily="2" charset="-122"/>
              </a:rPr>
              <a:t>需提前办理审批手续</a:t>
            </a:r>
            <a:r>
              <a:rPr lang="en-US" altLang="zh-CN"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rPr>
              <a:t>(5)</a:t>
            </a:r>
            <a:r>
              <a:rPr lang="zh-CN" altLang="zh-CN" sz="2000" b="1" dirty="0" smtClean="0">
                <a:latin typeface="宋体" panose="02010600030101010101" pitchFamily="2" charset="-122"/>
              </a:rPr>
              <a:t>特种</a:t>
            </a:r>
            <a:r>
              <a:rPr lang="zh-CN" altLang="zh-CN" sz="2000" b="1" dirty="0">
                <a:latin typeface="宋体" panose="02010600030101010101" pitchFamily="2" charset="-122"/>
              </a:rPr>
              <a:t>作业（电工、焊工等）须持证</a:t>
            </a:r>
            <a:r>
              <a:rPr lang="zh-CN" altLang="zh-CN" sz="2000" b="1" dirty="0" smtClean="0">
                <a:latin typeface="宋体" panose="02010600030101010101" pitchFamily="2" charset="-122"/>
              </a:rPr>
              <a:t>上岗</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(6)</a:t>
            </a:r>
            <a:r>
              <a:rPr lang="zh-CN" altLang="zh-CN" sz="2000" b="1" dirty="0">
                <a:latin typeface="宋体" panose="02010600030101010101" pitchFamily="2" charset="-122"/>
              </a:rPr>
              <a:t>对作业过程进行安全</a:t>
            </a:r>
            <a:r>
              <a:rPr lang="zh-CN" altLang="zh-CN" sz="2000" b="1" dirty="0" smtClean="0">
                <a:latin typeface="宋体" panose="02010600030101010101" pitchFamily="2" charset="-122"/>
              </a:rPr>
              <a:t>监管</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211683"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五、大型活动安全管理注意事项</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467544" y="1124744"/>
            <a:ext cx="8072494" cy="5355312"/>
          </a:xfrm>
          <a:prstGeom prst="rect">
            <a:avLst/>
          </a:prstGeom>
        </p:spPr>
        <p:txBody>
          <a:bodyPr wrap="square">
            <a:spAutoFit/>
          </a:bodyPr>
          <a:lstStyle/>
          <a:p>
            <a:pPr>
              <a:lnSpc>
                <a:spcPct val="150000"/>
              </a:lnSpc>
            </a:pPr>
            <a:r>
              <a:rPr lang="en-US" altLang="zh-CN" sz="1900" b="1" dirty="0">
                <a:solidFill>
                  <a:srgbClr val="FF0000"/>
                </a:solidFill>
                <a:latin typeface="宋体" panose="02010600030101010101" pitchFamily="2" charset="-122"/>
              </a:rPr>
              <a:t>1.</a:t>
            </a:r>
            <a:r>
              <a:rPr lang="zh-CN" altLang="zh-CN" sz="1900" b="1" dirty="0">
                <a:solidFill>
                  <a:srgbClr val="FF0000"/>
                </a:solidFill>
                <a:latin typeface="宋体" panose="02010600030101010101" pitchFamily="2" charset="-122"/>
              </a:rPr>
              <a:t>制定具有可操作性的应急救援</a:t>
            </a:r>
            <a:r>
              <a:rPr lang="zh-CN" altLang="zh-CN" sz="1900" b="1" dirty="0" smtClean="0">
                <a:solidFill>
                  <a:srgbClr val="FF0000"/>
                </a:solidFill>
                <a:latin typeface="宋体" panose="02010600030101010101" pitchFamily="2" charset="-122"/>
              </a:rPr>
              <a:t>预案</a:t>
            </a:r>
            <a:endParaRPr lang="zh-CN" altLang="zh-CN" sz="1900" b="1" dirty="0">
              <a:solidFill>
                <a:srgbClr val="FF0000"/>
              </a:solidFill>
              <a:latin typeface="宋体" panose="02010600030101010101" pitchFamily="2" charset="-122"/>
            </a:endParaRPr>
          </a:p>
          <a:p>
            <a:pPr>
              <a:lnSpc>
                <a:spcPct val="150000"/>
              </a:lnSpc>
            </a:pPr>
            <a:r>
              <a:rPr lang="en-US" altLang="zh-CN" sz="1900" b="1" dirty="0" smtClean="0">
                <a:latin typeface="宋体" panose="02010600030101010101" pitchFamily="2" charset="-122"/>
              </a:rPr>
              <a:t>    </a:t>
            </a:r>
            <a:r>
              <a:rPr lang="zh-CN" altLang="zh-CN" sz="1900" b="1" dirty="0" smtClean="0">
                <a:latin typeface="宋体" panose="02010600030101010101" pitchFamily="2" charset="-122"/>
              </a:rPr>
              <a:t>应急</a:t>
            </a:r>
            <a:r>
              <a:rPr lang="zh-CN" altLang="zh-CN" sz="1900" b="1" dirty="0">
                <a:latin typeface="宋体" panose="02010600030101010101" pitchFamily="2" charset="-122"/>
              </a:rPr>
              <a:t>救援预案是针对可能发生的安全事故所制定的应急处置方法和操作步骤</a:t>
            </a:r>
            <a:r>
              <a:rPr lang="zh-CN" altLang="zh-CN" sz="1900" b="1" dirty="0" smtClean="0">
                <a:latin typeface="宋体" panose="02010600030101010101" pitchFamily="2" charset="-122"/>
              </a:rPr>
              <a:t>，</a:t>
            </a:r>
            <a:r>
              <a:rPr lang="zh-CN" altLang="en-US" sz="1900" b="1" dirty="0" smtClean="0">
                <a:latin typeface="宋体" panose="02010600030101010101" pitchFamily="2" charset="-122"/>
              </a:rPr>
              <a:t>因此</a:t>
            </a:r>
            <a:r>
              <a:rPr lang="zh-CN" altLang="zh-CN" sz="1900" b="1" dirty="0" smtClean="0">
                <a:latin typeface="宋体" panose="02010600030101010101" pitchFamily="2" charset="-122"/>
              </a:rPr>
              <a:t>预案</a:t>
            </a:r>
            <a:r>
              <a:rPr lang="zh-CN" altLang="zh-CN" sz="1900" b="1" dirty="0">
                <a:latin typeface="宋体" panose="02010600030101010101" pitchFamily="2" charset="-122"/>
              </a:rPr>
              <a:t>的最根本要求是具有可操作性和针对性。 </a:t>
            </a:r>
          </a:p>
          <a:p>
            <a:pPr>
              <a:lnSpc>
                <a:spcPct val="150000"/>
              </a:lnSpc>
            </a:pPr>
            <a:r>
              <a:rPr lang="zh-CN" altLang="zh-CN" sz="1900" b="1" dirty="0">
                <a:latin typeface="宋体" panose="02010600030101010101" pitchFamily="2" charset="-122"/>
              </a:rPr>
              <a:t>为了增强预案的可操作性，在制定预案时应注意如下</a:t>
            </a:r>
            <a:r>
              <a:rPr lang="zh-CN" altLang="zh-CN" sz="1900" b="1" dirty="0" smtClean="0">
                <a:latin typeface="宋体" panose="02010600030101010101" pitchFamily="2" charset="-122"/>
              </a:rPr>
              <a:t>事项</a:t>
            </a:r>
            <a:r>
              <a:rPr lang="zh-CN" altLang="en-US" sz="1900" b="1" dirty="0" smtClean="0">
                <a:latin typeface="宋体" panose="02010600030101010101" pitchFamily="2" charset="-122"/>
              </a:rPr>
              <a:t>：</a:t>
            </a:r>
            <a:endParaRPr lang="en-US" altLang="zh-CN" sz="1900" b="1" dirty="0" smtClean="0">
              <a:latin typeface="宋体" panose="02010600030101010101" pitchFamily="2" charset="-122"/>
            </a:endParaRPr>
          </a:p>
          <a:p>
            <a:pPr>
              <a:lnSpc>
                <a:spcPct val="150000"/>
              </a:lnSpc>
            </a:pPr>
            <a:r>
              <a:rPr lang="en-US" altLang="zh-CN" sz="1900" b="1" dirty="0" smtClean="0">
                <a:latin typeface="宋体" panose="02010600030101010101" pitchFamily="2" charset="-122"/>
              </a:rPr>
              <a:t>(</a:t>
            </a:r>
            <a:r>
              <a:rPr lang="en-US" altLang="zh-CN" sz="1900" b="1" dirty="0">
                <a:latin typeface="宋体" panose="02010600030101010101" pitchFamily="2" charset="-122"/>
              </a:rPr>
              <a:t>1)</a:t>
            </a:r>
            <a:r>
              <a:rPr lang="zh-CN" altLang="zh-CN" sz="1900" b="1" dirty="0">
                <a:latin typeface="宋体" panose="02010600030101010101" pitchFamily="2" charset="-122"/>
              </a:rPr>
              <a:t>现场总指挥是现场安全掌控人，活动前应查看场地，熟悉环境，活动中坚持现场指挥，要确保与各小组负责人和相关负责人建立有效的联系方式，确保紧急情况下有机联动；</a:t>
            </a:r>
          </a:p>
          <a:p>
            <a:pPr>
              <a:lnSpc>
                <a:spcPct val="150000"/>
              </a:lnSpc>
            </a:pPr>
            <a:r>
              <a:rPr lang="en-US" altLang="zh-CN" sz="1900" b="1" dirty="0">
                <a:latin typeface="宋体" panose="02010600030101010101" pitchFamily="2" charset="-122"/>
              </a:rPr>
              <a:t>(2)</a:t>
            </a:r>
            <a:r>
              <a:rPr lang="zh-CN" altLang="zh-CN" sz="1900" b="1" dirty="0">
                <a:latin typeface="宋体" panose="02010600030101010101" pitchFamily="2" charset="-122"/>
              </a:rPr>
              <a:t>明确各专项救援小组的职责分工，人力配备落到实处；</a:t>
            </a:r>
          </a:p>
          <a:p>
            <a:pPr>
              <a:lnSpc>
                <a:spcPct val="150000"/>
              </a:lnSpc>
            </a:pPr>
            <a:r>
              <a:rPr lang="en-US" altLang="zh-CN" sz="1900" b="1" dirty="0">
                <a:latin typeface="宋体" panose="02010600030101010101" pitchFamily="2" charset="-122"/>
              </a:rPr>
              <a:t>(3)</a:t>
            </a:r>
            <a:r>
              <a:rPr lang="zh-CN" altLang="zh-CN" sz="1900" b="1" dirty="0">
                <a:latin typeface="宋体" panose="02010600030101010101" pitchFamily="2" charset="-122"/>
              </a:rPr>
              <a:t>应急救援各小组成员应熟知自己的职责，做到时时事事心中有警情，按统一部署履职尽责；</a:t>
            </a:r>
          </a:p>
          <a:p>
            <a:pPr>
              <a:lnSpc>
                <a:spcPct val="150000"/>
              </a:lnSpc>
            </a:pPr>
            <a:r>
              <a:rPr lang="en-US" altLang="zh-CN" sz="1900" b="1" dirty="0" smtClean="0">
                <a:latin typeface="宋体" panose="02010600030101010101" pitchFamily="2" charset="-122"/>
              </a:rPr>
              <a:t>(4)</a:t>
            </a:r>
            <a:r>
              <a:rPr lang="zh-CN" altLang="zh-CN" sz="1900" b="1" dirty="0" smtClean="0">
                <a:latin typeface="宋体" panose="02010600030101010101" pitchFamily="2" charset="-122"/>
              </a:rPr>
              <a:t>建立</a:t>
            </a:r>
            <a:r>
              <a:rPr lang="zh-CN" altLang="zh-CN" sz="1900" b="1" dirty="0">
                <a:latin typeface="宋体" panose="02010600030101010101" pitchFamily="2" charset="-122"/>
              </a:rPr>
              <a:t>紧急情况下现场总指挥与各小组及成员的联动机制和配合机制，确保现场指令通达。</a:t>
            </a:r>
          </a:p>
        </p:txBody>
      </p:sp>
    </p:spTree>
  </p:cSld>
  <p:clrMapOvr>
    <a:masterClrMapping/>
  </p:clrMapOvr>
  <p:transition advTm="3094"/>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211683"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五、大型活动安全管理注意事项</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467544" y="1788367"/>
            <a:ext cx="8072494" cy="2328523"/>
          </a:xfrm>
          <a:prstGeom prst="rect">
            <a:avLst/>
          </a:prstGeom>
        </p:spPr>
        <p:txBody>
          <a:bodyPr wrap="square">
            <a:spAutoFit/>
          </a:bodyPr>
          <a:lstStyle/>
          <a:p>
            <a:pPr>
              <a:lnSpc>
                <a:spcPct val="150000"/>
              </a:lnSpc>
            </a:pPr>
            <a:r>
              <a:rPr lang="en-US" altLang="zh-CN" sz="2000" b="1" dirty="0">
                <a:solidFill>
                  <a:srgbClr val="FF0000"/>
                </a:solidFill>
                <a:latin typeface="宋体" panose="02010600030101010101" pitchFamily="2" charset="-122"/>
              </a:rPr>
              <a:t>2.</a:t>
            </a:r>
            <a:r>
              <a:rPr lang="zh-CN" altLang="zh-CN" sz="2000" b="1" dirty="0">
                <a:solidFill>
                  <a:srgbClr val="FF0000"/>
                </a:solidFill>
                <a:latin typeface="宋体" panose="02010600030101010101" pitchFamily="2" charset="-122"/>
              </a:rPr>
              <a:t>确保安全通道畅通无阻</a:t>
            </a:r>
          </a:p>
          <a:p>
            <a:pPr>
              <a:lnSpc>
                <a:spcPct val="150000"/>
              </a:lnSpc>
            </a:pPr>
            <a:r>
              <a:rPr lang="en-US" altLang="zh-CN" sz="2000" b="1" dirty="0" smtClean="0">
                <a:latin typeface="宋体" panose="02010600030101010101" pitchFamily="2" charset="-122"/>
              </a:rPr>
              <a:t>    </a:t>
            </a:r>
            <a:r>
              <a:rPr lang="zh-CN" altLang="zh-CN" sz="2000" b="1" dirty="0" smtClean="0">
                <a:latin typeface="宋体" panose="02010600030101010101" pitchFamily="2" charset="-122"/>
              </a:rPr>
              <a:t>安全</a:t>
            </a:r>
            <a:r>
              <a:rPr lang="zh-CN" altLang="zh-CN" sz="2000" b="1" dirty="0">
                <a:latin typeface="宋体" panose="02010600030101010101" pitchFamily="2" charset="-122"/>
              </a:rPr>
              <a:t>通道是生命之道，大型活动最大的危害是发生踩踏事故，而造成踩踏事故的主要原因是安全疏散通道堵塞或安全门锁死。场地提供方要确保安全门在活动期间全部开启，疏散通道不能有任何障碍物，疏散标识完整、清晰、指示方向准确无误。</a:t>
            </a:r>
          </a:p>
        </p:txBody>
      </p:sp>
    </p:spTree>
  </p:cSld>
  <p:clrMapOvr>
    <a:masterClrMapping/>
  </p:clrMapOvr>
  <p:transition advTm="3094"/>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211683"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五、大型活动安全管理注意事项</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467544" y="1812350"/>
            <a:ext cx="8072494" cy="2336730"/>
          </a:xfrm>
          <a:prstGeom prst="rect">
            <a:avLst/>
          </a:prstGeom>
        </p:spPr>
        <p:txBody>
          <a:bodyPr wrap="square">
            <a:spAutoFit/>
          </a:bodyPr>
          <a:lstStyle/>
          <a:p>
            <a:pPr>
              <a:lnSpc>
                <a:spcPct val="150000"/>
              </a:lnSpc>
            </a:pPr>
            <a:r>
              <a:rPr lang="en-US" altLang="zh-CN" sz="2000" b="1" dirty="0">
                <a:solidFill>
                  <a:srgbClr val="FF0000"/>
                </a:solidFill>
                <a:latin typeface="宋体" panose="02010600030101010101" pitchFamily="2" charset="-122"/>
              </a:rPr>
              <a:t>3.</a:t>
            </a:r>
            <a:r>
              <a:rPr lang="zh-CN" altLang="zh-CN" sz="2000" b="1" dirty="0">
                <a:solidFill>
                  <a:srgbClr val="FF0000"/>
                </a:solidFill>
                <a:latin typeface="宋体" panose="02010600030101010101" pitchFamily="2" charset="-122"/>
              </a:rPr>
              <a:t>确保应急装备有效可用</a:t>
            </a:r>
          </a:p>
          <a:p>
            <a:pPr>
              <a:lnSpc>
                <a:spcPct val="150000"/>
              </a:lnSpc>
            </a:pPr>
            <a:r>
              <a:rPr lang="en-US" altLang="zh-CN" sz="2000" b="1" dirty="0" smtClean="0">
                <a:latin typeface="宋体" panose="02010600030101010101" pitchFamily="2" charset="-122"/>
              </a:rPr>
              <a:t>    </a:t>
            </a:r>
            <a:r>
              <a:rPr lang="zh-CN" altLang="zh-CN" sz="2000" b="1" dirty="0" smtClean="0">
                <a:latin typeface="宋体" panose="02010600030101010101" pitchFamily="2" charset="-122"/>
              </a:rPr>
              <a:t>应急</a:t>
            </a:r>
            <a:r>
              <a:rPr lang="zh-CN" altLang="zh-CN" sz="2000" b="1" dirty="0">
                <a:latin typeface="宋体" panose="02010600030101010101" pitchFamily="2" charset="-122"/>
              </a:rPr>
              <a:t>装备在发生紧急情况时可为场地提供应急照明、应急广播等功能，为观众迅速离场创造条件，为下达应急命令提供通道。场地提供方除须定期对应急装备进行检查测试外，每次活动开始前还应对应急装备进行现场检查，确保随时可用。</a:t>
            </a:r>
          </a:p>
        </p:txBody>
      </p:sp>
    </p:spTree>
  </p:cSld>
  <p:clrMapOvr>
    <a:masterClrMapping/>
  </p:clrMapOvr>
  <p:transition advTm="3094"/>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标题 24"/>
          <p:cNvSpPr>
            <a:spLocks noGrp="1"/>
          </p:cNvSpPr>
          <p:nvPr>
            <p:ph type="title"/>
          </p:nvPr>
        </p:nvSpPr>
        <p:spPr/>
        <p:txBody>
          <a:bodyPr/>
          <a:lstStyle/>
          <a:p>
            <a:pPr algn="ctr"/>
            <a:r>
              <a:rPr lang="zh-CN" altLang="en-US" spc="500" dirty="0">
                <a:latin typeface="黑体" panose="02010609060101010101" pitchFamily="49" charset="-122"/>
                <a:ea typeface="黑体" panose="02010609060101010101" pitchFamily="49" charset="-122"/>
              </a:rPr>
              <a:t>目录</a:t>
            </a:r>
          </a:p>
        </p:txBody>
      </p:sp>
      <p:grpSp>
        <p:nvGrpSpPr>
          <p:cNvPr id="158" name="组合 157"/>
          <p:cNvGrpSpPr/>
          <p:nvPr/>
        </p:nvGrpSpPr>
        <p:grpSpPr>
          <a:xfrm>
            <a:off x="936637" y="2716902"/>
            <a:ext cx="961730" cy="523220"/>
            <a:chOff x="2215144" y="3039507"/>
            <a:chExt cx="1338644" cy="959255"/>
          </a:xfrm>
        </p:grpSpPr>
        <p:sp>
          <p:nvSpPr>
            <p:cNvPr id="159" name="平行四边形 51"/>
            <p:cNvSpPr/>
            <p:nvPr/>
          </p:nvSpPr>
          <p:spPr>
            <a:xfrm>
              <a:off x="2215144" y="3084852"/>
              <a:ext cx="1120898" cy="842781"/>
            </a:xfrm>
            <a:prstGeom prst="rect">
              <a:avLst/>
            </a:prstGeom>
            <a:solidFill>
              <a:srgbClr val="005DA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sp>
          <p:nvSpPr>
            <p:cNvPr id="160" name="文本框 11"/>
            <p:cNvSpPr txBox="1"/>
            <p:nvPr/>
          </p:nvSpPr>
          <p:spPr>
            <a:xfrm>
              <a:off x="2486989" y="3039507"/>
              <a:ext cx="1066799" cy="95925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rPr>
                <a:t>2</a:t>
              </a:r>
              <a:endParaRPr kumimoji="0" lang="zh-CN" altLang="en-US" sz="2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grpSp>
      <p:sp>
        <p:nvSpPr>
          <p:cNvPr id="161" name="矩形 160"/>
          <p:cNvSpPr/>
          <p:nvPr/>
        </p:nvSpPr>
        <p:spPr>
          <a:xfrm>
            <a:off x="2218850" y="2811998"/>
            <a:ext cx="3760249" cy="346249"/>
          </a:xfrm>
          <a:prstGeom prst="rect">
            <a:avLst/>
          </a:prstGeom>
          <a:ln w="15875">
            <a:noFill/>
          </a:ln>
        </p:spPr>
        <p:txBody>
          <a:bodyPr wrap="square" lIns="68580" tIns="34290" rIns="68580" bIns="34290">
            <a:spAutoFit/>
          </a:bodyPr>
          <a:lstStyle/>
          <a:p>
            <a:r>
              <a:rPr lang="zh-CN" altLang="en-US" dirty="0" smtClean="0">
                <a:latin typeface="微软雅黑" panose="020B0503020204020204" pitchFamily="34" charset="-122"/>
                <a:ea typeface="微软雅黑" panose="020B0503020204020204" pitchFamily="34" charset="-122"/>
                <a:cs typeface="+mn-ea"/>
                <a:sym typeface="Arial" panose="020B0604020202020204"/>
              </a:rPr>
              <a:t>大型活动</a:t>
            </a:r>
            <a:r>
              <a:rPr lang="zh-CN" altLang="en-US" dirty="0" smtClean="0">
                <a:latin typeface="微软雅黑" panose="020B0503020204020204" pitchFamily="34" charset="-122"/>
                <a:ea typeface="微软雅黑" panose="020B0503020204020204" pitchFamily="34" charset="-122"/>
                <a:cs typeface="+mn-ea"/>
                <a:sym typeface="Arial" panose="020B0604020202020204"/>
              </a:rPr>
              <a:t>安全管理事故案例</a:t>
            </a:r>
            <a:endParaRPr lang="en-GB" altLang="zh-CN" dirty="0">
              <a:latin typeface="微软雅黑" panose="020B0503020204020204" pitchFamily="34" charset="-122"/>
              <a:ea typeface="微软雅黑" panose="020B0503020204020204" pitchFamily="34" charset="-122"/>
              <a:cs typeface="+mn-ea"/>
              <a:sym typeface="Arial" panose="020B0604020202020204"/>
            </a:endParaRPr>
          </a:p>
        </p:txBody>
      </p:sp>
      <p:sp>
        <p:nvSpPr>
          <p:cNvPr id="162" name="平行四边形 67"/>
          <p:cNvSpPr/>
          <p:nvPr/>
        </p:nvSpPr>
        <p:spPr>
          <a:xfrm>
            <a:off x="2065970" y="2741635"/>
            <a:ext cx="4450246" cy="459690"/>
          </a:xfrm>
          <a:prstGeom prst="rect">
            <a:avLst/>
          </a:prstGeom>
          <a:noFill/>
          <a:ln w="15875" cap="flat" cmpd="sng" algn="ctr">
            <a:solidFill>
              <a:srgbClr val="005DA2"/>
            </a:solidFill>
            <a:prstDash val="solid"/>
          </a:ln>
          <a:effectLst/>
        </p:spPr>
        <p:txBody>
          <a:bodyPr lIns="68580" tIns="34290" rIns="68580" bIns="34290"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grpSp>
        <p:nvGrpSpPr>
          <p:cNvPr id="163" name="组合 162"/>
          <p:cNvGrpSpPr/>
          <p:nvPr/>
        </p:nvGrpSpPr>
        <p:grpSpPr>
          <a:xfrm>
            <a:off x="930207" y="3462123"/>
            <a:ext cx="961730" cy="523220"/>
            <a:chOff x="2215144" y="3039507"/>
            <a:chExt cx="1338644" cy="959255"/>
          </a:xfrm>
        </p:grpSpPr>
        <p:sp>
          <p:nvSpPr>
            <p:cNvPr id="164" name="平行四边形 51"/>
            <p:cNvSpPr/>
            <p:nvPr/>
          </p:nvSpPr>
          <p:spPr>
            <a:xfrm>
              <a:off x="2215144" y="3084852"/>
              <a:ext cx="1120898" cy="842781"/>
            </a:xfrm>
            <a:prstGeom prst="rect">
              <a:avLst/>
            </a:prstGeom>
            <a:solidFill>
              <a:srgbClr val="005DA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sp>
          <p:nvSpPr>
            <p:cNvPr id="165" name="文本框 11"/>
            <p:cNvSpPr txBox="1"/>
            <p:nvPr/>
          </p:nvSpPr>
          <p:spPr>
            <a:xfrm>
              <a:off x="2486989" y="3039507"/>
              <a:ext cx="1066799" cy="95925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rPr>
                <a:t>3</a:t>
              </a:r>
              <a:endParaRPr kumimoji="0" lang="zh-CN" altLang="en-US" sz="2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grpSp>
      <p:sp>
        <p:nvSpPr>
          <p:cNvPr id="166" name="矩形 165"/>
          <p:cNvSpPr/>
          <p:nvPr/>
        </p:nvSpPr>
        <p:spPr>
          <a:xfrm>
            <a:off x="2212420" y="3557219"/>
            <a:ext cx="3760249" cy="346249"/>
          </a:xfrm>
          <a:prstGeom prst="rect">
            <a:avLst/>
          </a:prstGeom>
          <a:ln w="15875">
            <a:noFill/>
          </a:ln>
        </p:spPr>
        <p:txBody>
          <a:bodyPr wrap="square" lIns="68580" tIns="34290" rIns="68580" bIns="34290">
            <a:spAutoFit/>
          </a:bodyPr>
          <a:lstStyle/>
          <a:p>
            <a:r>
              <a:rPr lang="zh-CN" altLang="en-US" dirty="0" smtClean="0">
                <a:latin typeface="微软雅黑" panose="020B0503020204020204" pitchFamily="34" charset="-122"/>
                <a:ea typeface="微软雅黑" panose="020B0503020204020204" pitchFamily="34" charset="-122"/>
                <a:cs typeface="+mn-ea"/>
                <a:sym typeface="Arial" panose="020B0604020202020204"/>
              </a:rPr>
              <a:t>大型活动过程中不安全因素的分析</a:t>
            </a:r>
            <a:endParaRPr lang="en-GB" altLang="zh-CN" dirty="0">
              <a:latin typeface="微软雅黑" panose="020B0503020204020204" pitchFamily="34" charset="-122"/>
              <a:ea typeface="微软雅黑" panose="020B0503020204020204" pitchFamily="34" charset="-122"/>
              <a:cs typeface="+mn-ea"/>
              <a:sym typeface="Arial" panose="020B0604020202020204"/>
            </a:endParaRPr>
          </a:p>
        </p:txBody>
      </p:sp>
      <p:sp>
        <p:nvSpPr>
          <p:cNvPr id="167" name="平行四边形 67"/>
          <p:cNvSpPr/>
          <p:nvPr/>
        </p:nvSpPr>
        <p:spPr>
          <a:xfrm>
            <a:off x="2059540" y="3486856"/>
            <a:ext cx="4450246" cy="459690"/>
          </a:xfrm>
          <a:prstGeom prst="rect">
            <a:avLst/>
          </a:prstGeom>
          <a:noFill/>
          <a:ln w="15875" cap="flat" cmpd="sng" algn="ctr">
            <a:solidFill>
              <a:srgbClr val="005DA2"/>
            </a:solidFill>
            <a:prstDash val="solid"/>
          </a:ln>
          <a:effectLst/>
        </p:spPr>
        <p:txBody>
          <a:bodyPr lIns="68580" tIns="34290" rIns="68580" bIns="34290"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grpSp>
        <p:nvGrpSpPr>
          <p:cNvPr id="168" name="组合 167"/>
          <p:cNvGrpSpPr/>
          <p:nvPr/>
        </p:nvGrpSpPr>
        <p:grpSpPr>
          <a:xfrm>
            <a:off x="936637" y="4202359"/>
            <a:ext cx="961730" cy="523220"/>
            <a:chOff x="2215144" y="3039507"/>
            <a:chExt cx="1338644" cy="959255"/>
          </a:xfrm>
        </p:grpSpPr>
        <p:sp>
          <p:nvSpPr>
            <p:cNvPr id="169" name="平行四边形 51"/>
            <p:cNvSpPr/>
            <p:nvPr/>
          </p:nvSpPr>
          <p:spPr>
            <a:xfrm>
              <a:off x="2215144" y="3084852"/>
              <a:ext cx="1120898" cy="842781"/>
            </a:xfrm>
            <a:prstGeom prst="rect">
              <a:avLst/>
            </a:prstGeom>
            <a:solidFill>
              <a:srgbClr val="005DA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sp>
          <p:nvSpPr>
            <p:cNvPr id="170" name="文本框 11"/>
            <p:cNvSpPr txBox="1"/>
            <p:nvPr/>
          </p:nvSpPr>
          <p:spPr>
            <a:xfrm>
              <a:off x="2486989" y="3039507"/>
              <a:ext cx="1066799" cy="95925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rPr>
                <a:t>4</a:t>
              </a:r>
              <a:endParaRPr kumimoji="0" lang="zh-CN" altLang="en-US" sz="2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grpSp>
      <p:sp>
        <p:nvSpPr>
          <p:cNvPr id="171" name="矩形 170"/>
          <p:cNvSpPr/>
          <p:nvPr/>
        </p:nvSpPr>
        <p:spPr>
          <a:xfrm>
            <a:off x="2218850" y="4297455"/>
            <a:ext cx="3760249" cy="346249"/>
          </a:xfrm>
          <a:prstGeom prst="rect">
            <a:avLst/>
          </a:prstGeom>
          <a:ln w="15875">
            <a:noFill/>
          </a:ln>
        </p:spPr>
        <p:txBody>
          <a:bodyPr wrap="square" lIns="68580" tIns="34290" rIns="68580" bIns="34290">
            <a:spAutoFit/>
          </a:bodyPr>
          <a:lstStyle/>
          <a:p>
            <a:r>
              <a:rPr lang="zh-CN" altLang="en-US" dirty="0" smtClean="0">
                <a:latin typeface="微软雅黑" panose="020B0503020204020204" pitchFamily="34" charset="-122"/>
                <a:ea typeface="微软雅黑" panose="020B0503020204020204" pitchFamily="34" charset="-122"/>
                <a:cs typeface="+mn-ea"/>
                <a:sym typeface="Arial" panose="020B0604020202020204"/>
              </a:rPr>
              <a:t>大型活动安全责任的分解与落实</a:t>
            </a:r>
            <a:endParaRPr lang="en-GB" altLang="zh-CN" dirty="0">
              <a:latin typeface="微软雅黑" panose="020B0503020204020204" pitchFamily="34" charset="-122"/>
              <a:ea typeface="微软雅黑" panose="020B0503020204020204" pitchFamily="34" charset="-122"/>
              <a:cs typeface="+mn-ea"/>
              <a:sym typeface="Arial" panose="020B0604020202020204"/>
            </a:endParaRPr>
          </a:p>
        </p:txBody>
      </p:sp>
      <p:sp>
        <p:nvSpPr>
          <p:cNvPr id="172" name="平行四边形 67"/>
          <p:cNvSpPr/>
          <p:nvPr/>
        </p:nvSpPr>
        <p:spPr>
          <a:xfrm>
            <a:off x="2065970" y="4227092"/>
            <a:ext cx="4450246" cy="459690"/>
          </a:xfrm>
          <a:prstGeom prst="rect">
            <a:avLst/>
          </a:prstGeom>
          <a:noFill/>
          <a:ln w="15875" cap="flat" cmpd="sng" algn="ctr">
            <a:solidFill>
              <a:srgbClr val="005DA2"/>
            </a:solidFill>
            <a:prstDash val="solid"/>
          </a:ln>
          <a:effectLst/>
        </p:spPr>
        <p:txBody>
          <a:bodyPr lIns="68580" tIns="34290" rIns="68580" bIns="34290"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grpSp>
        <p:nvGrpSpPr>
          <p:cNvPr id="173" name="组合 172"/>
          <p:cNvGrpSpPr/>
          <p:nvPr/>
        </p:nvGrpSpPr>
        <p:grpSpPr>
          <a:xfrm>
            <a:off x="936637" y="1971186"/>
            <a:ext cx="961730" cy="523220"/>
            <a:chOff x="2215144" y="3039507"/>
            <a:chExt cx="1338644" cy="959255"/>
          </a:xfrm>
        </p:grpSpPr>
        <p:sp>
          <p:nvSpPr>
            <p:cNvPr id="174" name="平行四边形 51"/>
            <p:cNvSpPr/>
            <p:nvPr/>
          </p:nvSpPr>
          <p:spPr>
            <a:xfrm>
              <a:off x="2215144" y="3084852"/>
              <a:ext cx="1120898" cy="842781"/>
            </a:xfrm>
            <a:prstGeom prst="rect">
              <a:avLst/>
            </a:prstGeom>
            <a:solidFill>
              <a:srgbClr val="005DA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sp>
          <p:nvSpPr>
            <p:cNvPr id="175" name="文本框 11"/>
            <p:cNvSpPr txBox="1"/>
            <p:nvPr/>
          </p:nvSpPr>
          <p:spPr>
            <a:xfrm>
              <a:off x="2486989" y="3039507"/>
              <a:ext cx="1066799" cy="95925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rPr>
                <a:t>1</a:t>
              </a:r>
              <a:endParaRPr kumimoji="0" lang="zh-CN" altLang="en-US" sz="2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grpSp>
      <p:sp>
        <p:nvSpPr>
          <p:cNvPr id="176" name="矩形 175"/>
          <p:cNvSpPr/>
          <p:nvPr/>
        </p:nvSpPr>
        <p:spPr>
          <a:xfrm>
            <a:off x="2218850" y="2066282"/>
            <a:ext cx="3760249" cy="346249"/>
          </a:xfrm>
          <a:prstGeom prst="rect">
            <a:avLst/>
          </a:prstGeom>
          <a:ln w="15875">
            <a:noFill/>
          </a:ln>
        </p:spPr>
        <p:txBody>
          <a:bodyPr wrap="square" lIns="68580" tIns="34290" rIns="68580" bIns="34290">
            <a:spAutoFit/>
          </a:bodyPr>
          <a:lstStyle/>
          <a:p>
            <a:r>
              <a:rPr lang="zh-CN" altLang="en-US" dirty="0" smtClean="0">
                <a:latin typeface="微软雅黑" panose="020B0503020204020204" pitchFamily="34" charset="-122"/>
                <a:ea typeface="微软雅黑" panose="020B0503020204020204" pitchFamily="34" charset="-122"/>
                <a:cs typeface="+mn-ea"/>
                <a:sym typeface="Arial" panose="020B0604020202020204"/>
              </a:rPr>
              <a:t>大型活动的概述</a:t>
            </a:r>
            <a:endParaRPr lang="en-GB" altLang="zh-CN" dirty="0">
              <a:latin typeface="微软雅黑" panose="020B0503020204020204" pitchFamily="34" charset="-122"/>
              <a:ea typeface="微软雅黑" panose="020B0503020204020204" pitchFamily="34" charset="-122"/>
              <a:cs typeface="+mn-ea"/>
              <a:sym typeface="Arial" panose="020B0604020202020204"/>
            </a:endParaRPr>
          </a:p>
        </p:txBody>
      </p:sp>
      <p:sp>
        <p:nvSpPr>
          <p:cNvPr id="177" name="平行四边形 67"/>
          <p:cNvSpPr/>
          <p:nvPr/>
        </p:nvSpPr>
        <p:spPr>
          <a:xfrm>
            <a:off x="2065970" y="1995919"/>
            <a:ext cx="4450246" cy="459690"/>
          </a:xfrm>
          <a:prstGeom prst="rect">
            <a:avLst/>
          </a:prstGeom>
          <a:noFill/>
          <a:ln w="15875" cap="flat" cmpd="sng" algn="ctr">
            <a:solidFill>
              <a:srgbClr val="005DA2"/>
            </a:solidFill>
            <a:prstDash val="solid"/>
          </a:ln>
          <a:effectLst/>
        </p:spPr>
        <p:txBody>
          <a:bodyPr lIns="68580" tIns="34290" rIns="68580" bIns="34290"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grpSp>
        <p:nvGrpSpPr>
          <p:cNvPr id="178" name="组合 177"/>
          <p:cNvGrpSpPr/>
          <p:nvPr/>
        </p:nvGrpSpPr>
        <p:grpSpPr>
          <a:xfrm>
            <a:off x="936637" y="4920992"/>
            <a:ext cx="961730" cy="523220"/>
            <a:chOff x="2215144" y="3039507"/>
            <a:chExt cx="1338644" cy="959255"/>
          </a:xfrm>
        </p:grpSpPr>
        <p:sp>
          <p:nvSpPr>
            <p:cNvPr id="179" name="平行四边形 51"/>
            <p:cNvSpPr/>
            <p:nvPr/>
          </p:nvSpPr>
          <p:spPr>
            <a:xfrm>
              <a:off x="2215144" y="3084852"/>
              <a:ext cx="1120898" cy="842781"/>
            </a:xfrm>
            <a:prstGeom prst="rect">
              <a:avLst/>
            </a:prstGeom>
            <a:solidFill>
              <a:srgbClr val="005DA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sp>
          <p:nvSpPr>
            <p:cNvPr id="180" name="文本框 11"/>
            <p:cNvSpPr txBox="1"/>
            <p:nvPr/>
          </p:nvSpPr>
          <p:spPr>
            <a:xfrm>
              <a:off x="2486989" y="3039507"/>
              <a:ext cx="1066799" cy="95925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rPr>
                <a:t>5</a:t>
              </a:r>
              <a:endParaRPr kumimoji="0" lang="zh-CN" altLang="en-US" sz="2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grpSp>
      <p:sp>
        <p:nvSpPr>
          <p:cNvPr id="181" name="矩形 180"/>
          <p:cNvSpPr/>
          <p:nvPr/>
        </p:nvSpPr>
        <p:spPr>
          <a:xfrm>
            <a:off x="2218850" y="5016088"/>
            <a:ext cx="3760249" cy="346249"/>
          </a:xfrm>
          <a:prstGeom prst="rect">
            <a:avLst/>
          </a:prstGeom>
          <a:ln w="15875">
            <a:noFill/>
          </a:ln>
        </p:spPr>
        <p:txBody>
          <a:bodyPr wrap="square" lIns="68580" tIns="34290" rIns="68580" bIns="34290">
            <a:spAutoFit/>
          </a:bodyPr>
          <a:lstStyle/>
          <a:p>
            <a:r>
              <a:rPr lang="zh-CN" altLang="en-US" dirty="0" smtClean="0">
                <a:latin typeface="微软雅黑" panose="020B0503020204020204" pitchFamily="34" charset="-122"/>
                <a:ea typeface="微软雅黑" panose="020B0503020204020204" pitchFamily="34" charset="-122"/>
                <a:cs typeface="+mn-ea"/>
                <a:sym typeface="Arial" panose="020B0604020202020204"/>
              </a:rPr>
              <a:t>大型活动安全管理注意事项</a:t>
            </a:r>
            <a:endParaRPr lang="en-GB" altLang="zh-CN" dirty="0">
              <a:latin typeface="微软雅黑" panose="020B0503020204020204" pitchFamily="34" charset="-122"/>
              <a:ea typeface="微软雅黑" panose="020B0503020204020204" pitchFamily="34" charset="-122"/>
              <a:cs typeface="+mn-ea"/>
              <a:sym typeface="Arial" panose="020B0604020202020204"/>
            </a:endParaRPr>
          </a:p>
        </p:txBody>
      </p:sp>
      <p:sp>
        <p:nvSpPr>
          <p:cNvPr id="182" name="平行四边形 67"/>
          <p:cNvSpPr/>
          <p:nvPr/>
        </p:nvSpPr>
        <p:spPr>
          <a:xfrm>
            <a:off x="2065970" y="4945725"/>
            <a:ext cx="4450246" cy="459690"/>
          </a:xfrm>
          <a:prstGeom prst="rect">
            <a:avLst/>
          </a:prstGeom>
          <a:noFill/>
          <a:ln w="15875" cap="flat" cmpd="sng" algn="ctr">
            <a:solidFill>
              <a:srgbClr val="005DA2"/>
            </a:solidFill>
            <a:prstDash val="solid"/>
          </a:ln>
          <a:effectLst/>
        </p:spPr>
        <p:txBody>
          <a:bodyPr lIns="68580" tIns="34290" rIns="68580" bIns="34290"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Arial" panose="020B0604020202020204"/>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211683"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五、大型活动安全管理注意事项</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467544" y="1844824"/>
            <a:ext cx="8072494" cy="2400657"/>
          </a:xfrm>
          <a:prstGeom prst="rect">
            <a:avLst/>
          </a:prstGeom>
        </p:spPr>
        <p:txBody>
          <a:bodyPr wrap="square">
            <a:spAutoFit/>
          </a:bodyPr>
          <a:lstStyle/>
          <a:p>
            <a:pPr>
              <a:lnSpc>
                <a:spcPct val="150000"/>
              </a:lnSpc>
            </a:pPr>
            <a:r>
              <a:rPr lang="en-US" altLang="zh-CN" sz="2000" b="1" dirty="0">
                <a:solidFill>
                  <a:srgbClr val="FF0000"/>
                </a:solidFill>
                <a:latin typeface="宋体" panose="02010600030101010101" pitchFamily="2" charset="-122"/>
              </a:rPr>
              <a:t>4</a:t>
            </a:r>
            <a:r>
              <a:rPr lang="zh-CN" altLang="zh-CN" sz="2000" b="1" dirty="0">
                <a:solidFill>
                  <a:srgbClr val="FF0000"/>
                </a:solidFill>
                <a:latin typeface="宋体" panose="02010600030101010101" pitchFamily="2" charset="-122"/>
              </a:rPr>
              <a:t>．注意及时留存安全管理材料</a:t>
            </a:r>
          </a:p>
          <a:p>
            <a:pPr>
              <a:lnSpc>
                <a:spcPct val="150000"/>
              </a:lnSpc>
            </a:pPr>
            <a:r>
              <a:rPr lang="en-US" altLang="zh-CN" sz="2000" b="1" dirty="0" smtClean="0">
                <a:latin typeface="宋体" panose="02010600030101010101" pitchFamily="2" charset="-122"/>
              </a:rPr>
              <a:t>    </a:t>
            </a:r>
            <a:r>
              <a:rPr lang="zh-CN" altLang="zh-CN" sz="2000" b="1" dirty="0" smtClean="0">
                <a:latin typeface="宋体" panose="02010600030101010101" pitchFamily="2" charset="-122"/>
              </a:rPr>
              <a:t>活动</a:t>
            </a:r>
            <a:r>
              <a:rPr lang="zh-CN" altLang="zh-CN" sz="2000" b="1" dirty="0">
                <a:latin typeface="宋体" panose="02010600030101010101" pitchFamily="2" charset="-122"/>
              </a:rPr>
              <a:t>组织方应及时整理、妥善保管安全管理活动中所形成的资料，以备安全管理部门查验，同时在发生事故时为事故调查提供履职依据。安全管理材料包括安全活动批件、安全工作方案、应急救援预案、各方资质材料、演练与安全教育记录等</a:t>
            </a:r>
            <a:r>
              <a:rPr lang="zh-CN" altLang="zh-CN" sz="2000" b="1" dirty="0" smtClean="0">
                <a:latin typeface="宋体" panose="02010600030101010101" pitchFamily="2" charset="-122"/>
              </a:rPr>
              <a:t>。</a:t>
            </a:r>
            <a:endParaRPr lang="zh-CN" altLang="zh-CN" sz="19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txBox="1"/>
          <p:nvPr/>
        </p:nvSpPr>
        <p:spPr>
          <a:xfrm>
            <a:off x="1778634" y="1840876"/>
            <a:ext cx="7365365" cy="2445380"/>
          </a:xfrm>
          <a:prstGeom prst="rect">
            <a:avLst/>
          </a:prstGeom>
          <a:noFill/>
          <a:ln w="9525">
            <a:noFill/>
          </a:ln>
        </p:spPr>
        <p:txBody>
          <a:bodyPr anchor="ctr"/>
          <a:lstStyle/>
          <a:p>
            <a:pPr lvl="0" algn="ctr" eaLnBrk="0" hangingPunct="0">
              <a:lnSpc>
                <a:spcPct val="150000"/>
              </a:lnSpc>
            </a:pPr>
            <a:r>
              <a:rPr lang="en-US" altLang="zh-CN" sz="4000" b="1" dirty="0">
                <a:solidFill>
                  <a:schemeClr val="bg1"/>
                </a:solidFill>
                <a:latin typeface="黑体" panose="02010609060101010101" pitchFamily="49" charset="-122"/>
                <a:ea typeface="黑体" panose="02010609060101010101" pitchFamily="49" charset="-122"/>
              </a:rPr>
              <a:t> </a:t>
            </a:r>
            <a:r>
              <a:rPr lang="zh-CN" altLang="en-US" sz="4000" b="1" dirty="0" smtClean="0">
                <a:solidFill>
                  <a:schemeClr val="bg1"/>
                </a:solidFill>
                <a:latin typeface="黑体" panose="02010609060101010101" pitchFamily="49" charset="-122"/>
                <a:ea typeface="黑体" panose="02010609060101010101" pitchFamily="49" charset="-122"/>
                <a:sym typeface="+mn-ea"/>
              </a:rPr>
              <a:t>不当</a:t>
            </a:r>
            <a:r>
              <a:rPr lang="zh-CN" altLang="en-US" sz="4000" b="1" dirty="0">
                <a:solidFill>
                  <a:schemeClr val="bg1"/>
                </a:solidFill>
                <a:latin typeface="黑体" panose="02010609060101010101" pitchFamily="49" charset="-122"/>
                <a:ea typeface="黑体" panose="02010609060101010101" pitchFamily="49" charset="-122"/>
                <a:sym typeface="+mn-ea"/>
              </a:rPr>
              <a:t>之处，敬请批评指正。</a:t>
            </a:r>
          </a:p>
          <a:p>
            <a:pPr lvl="0" algn="ctr" eaLnBrk="0" hangingPunct="0">
              <a:lnSpc>
                <a:spcPct val="150000"/>
              </a:lnSpc>
            </a:pPr>
            <a:r>
              <a:rPr lang="zh-CN" altLang="en-US" sz="4000" b="1" dirty="0" smtClean="0">
                <a:solidFill>
                  <a:schemeClr val="bg1"/>
                </a:solidFill>
                <a:latin typeface="黑体" panose="02010609060101010101" pitchFamily="49" charset="-122"/>
                <a:ea typeface="黑体" panose="02010609060101010101" pitchFamily="49" charset="-122"/>
                <a:sym typeface="+mn-ea"/>
              </a:rPr>
              <a:t>谢  谢！</a:t>
            </a:r>
            <a:endParaRPr lang="zh-CN" altLang="en-US" sz="4000" b="1" dirty="0">
              <a:solidFill>
                <a:schemeClr val="bg1"/>
              </a:solidFill>
              <a:latin typeface="黑体" panose="02010609060101010101" pitchFamily="49" charset="-122"/>
              <a:ea typeface="黑体" panose="02010609060101010101" pitchFamily="49"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9259" y="4209157"/>
            <a:ext cx="4038534" cy="2281771"/>
          </a:xfrm>
          <a:prstGeom prst="rect">
            <a:avLst/>
          </a:prstGeom>
        </p:spPr>
      </p:pic>
    </p:spTree>
  </p:cSld>
  <p:clrMapOvr>
    <a:masterClrMapping/>
  </p:clrMapOvr>
  <p:transition advTm="1766"/>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3057247"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一、大型活动概述</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642910" y="1772816"/>
            <a:ext cx="8072494" cy="3323987"/>
          </a:xfrm>
          <a:prstGeom prst="rect">
            <a:avLst/>
          </a:prstGeom>
        </p:spPr>
        <p:txBody>
          <a:bodyPr wrap="square">
            <a:spAutoFit/>
          </a:bodyPr>
          <a:lstStyle/>
          <a:p>
            <a:pPr>
              <a:lnSpc>
                <a:spcPct val="150000"/>
              </a:lnSpc>
            </a:pPr>
            <a:r>
              <a:rPr lang="en-US" altLang="zh-CN" sz="2000" b="1" dirty="0" smtClean="0">
                <a:latin typeface="宋体" panose="02010600030101010101" pitchFamily="2" charset="-122"/>
              </a:rPr>
              <a:t>    </a:t>
            </a:r>
            <a:r>
              <a:rPr lang="zh-CN" altLang="zh-CN" sz="2000" b="1" dirty="0" smtClean="0">
                <a:latin typeface="宋体" panose="02010600030101010101" pitchFamily="2" charset="-122"/>
              </a:rPr>
              <a:t>依据</a:t>
            </a:r>
            <a:r>
              <a:rPr lang="zh-CN" altLang="zh-CN" sz="2000" b="1" dirty="0">
                <a:latin typeface="宋体" panose="02010600030101010101" pitchFamily="2" charset="-122"/>
              </a:rPr>
              <a:t>《国务院大型群众性活动安全管理条例》，大型活动是指法人或者其他组织面向社会公众举办的每场次预计参加人数达到</a:t>
            </a:r>
            <a:r>
              <a:rPr lang="en-US" altLang="zh-CN" sz="2000" b="1" dirty="0">
                <a:solidFill>
                  <a:srgbClr val="FF0000"/>
                </a:solidFill>
                <a:latin typeface="宋体" panose="02010600030101010101" pitchFamily="2" charset="-122"/>
              </a:rPr>
              <a:t>1000</a:t>
            </a:r>
            <a:r>
              <a:rPr lang="zh-CN" altLang="zh-CN" sz="2000" b="1" dirty="0">
                <a:latin typeface="宋体" panose="02010600030101010101" pitchFamily="2" charset="-122"/>
              </a:rPr>
              <a:t>人以上的活动。</a:t>
            </a:r>
          </a:p>
          <a:p>
            <a:pPr>
              <a:lnSpc>
                <a:spcPct val="150000"/>
              </a:lnSpc>
            </a:pPr>
            <a:r>
              <a:rPr lang="en-US" altLang="zh-CN" sz="2000" b="1" dirty="0" smtClean="0">
                <a:latin typeface="宋体" panose="02010600030101010101" pitchFamily="2" charset="-122"/>
              </a:rPr>
              <a:t>    </a:t>
            </a:r>
            <a:r>
              <a:rPr lang="zh-CN" altLang="zh-CN" sz="2000" b="1" dirty="0">
                <a:latin typeface="宋体" panose="02010600030101010101" pitchFamily="2" charset="-122"/>
              </a:rPr>
              <a:t>高校大型活动是指学校有关部门组织的面向校内或社会观众的，以及社会团体利用学校的场所举办的，观众人数超过</a:t>
            </a:r>
            <a:r>
              <a:rPr lang="en-US" altLang="zh-CN" sz="2000" b="1" dirty="0">
                <a:latin typeface="宋体" panose="02010600030101010101" pitchFamily="2" charset="-122"/>
              </a:rPr>
              <a:t>1000</a:t>
            </a:r>
            <a:r>
              <a:rPr lang="zh-CN" altLang="zh-CN" sz="2000" b="1" dirty="0">
                <a:latin typeface="宋体" panose="02010600030101010101" pitchFamily="2" charset="-122"/>
              </a:rPr>
              <a:t>人以上的活动。校内超过</a:t>
            </a:r>
            <a:r>
              <a:rPr lang="en-US" altLang="zh-CN" sz="2000" b="1" dirty="0">
                <a:solidFill>
                  <a:srgbClr val="FF0000"/>
                </a:solidFill>
                <a:latin typeface="宋体" panose="02010600030101010101" pitchFamily="2" charset="-122"/>
              </a:rPr>
              <a:t>500</a:t>
            </a:r>
            <a:r>
              <a:rPr lang="zh-CN" altLang="zh-CN" sz="2000" b="1" dirty="0">
                <a:latin typeface="宋体" panose="02010600030101010101" pitchFamily="2" charset="-122"/>
              </a:rPr>
              <a:t>座位的室内场所有关活动建议参照大型活动进行安全管理</a:t>
            </a:r>
            <a:r>
              <a:rPr lang="zh-CN" altLang="zh-CN" sz="2000" b="1" dirty="0" smtClean="0">
                <a:latin typeface="宋体" panose="02010600030101010101" pitchFamily="2" charset="-122"/>
              </a:rPr>
              <a:t>。</a:t>
            </a:r>
            <a:endParaRPr lang="zh-CN" altLang="en-US" sz="2000" b="1" dirty="0" smtClean="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3057247"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一、大型活动概述</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467544" y="1166568"/>
            <a:ext cx="8072494" cy="5355312"/>
          </a:xfrm>
          <a:prstGeom prst="rect">
            <a:avLst/>
          </a:prstGeom>
        </p:spPr>
        <p:txBody>
          <a:bodyPr wrap="square">
            <a:spAutoFit/>
          </a:bodyPr>
          <a:lstStyle/>
          <a:p>
            <a:pPr>
              <a:lnSpc>
                <a:spcPct val="150000"/>
              </a:lnSpc>
            </a:pPr>
            <a:r>
              <a:rPr lang="zh-CN" altLang="zh-CN" sz="1900" b="1" dirty="0">
                <a:latin typeface="宋体" panose="02010600030101010101" pitchFamily="2" charset="-122"/>
              </a:rPr>
              <a:t>东北大学大型活动主要</a:t>
            </a:r>
            <a:r>
              <a:rPr lang="zh-CN" altLang="zh-CN" sz="1900" b="1" dirty="0" smtClean="0">
                <a:latin typeface="宋体" panose="02010600030101010101" pitchFamily="2" charset="-122"/>
              </a:rPr>
              <a:t>包括</a:t>
            </a:r>
            <a:r>
              <a:rPr lang="zh-CN" altLang="en-US" sz="1900" b="1" dirty="0" smtClean="0">
                <a:solidFill>
                  <a:srgbClr val="FF0000"/>
                </a:solidFill>
                <a:latin typeface="宋体" panose="02010600030101010101" pitchFamily="2" charset="-122"/>
              </a:rPr>
              <a:t>以</a:t>
            </a:r>
            <a:r>
              <a:rPr lang="zh-CN" altLang="zh-CN" sz="1900" b="1" dirty="0" smtClean="0">
                <a:solidFill>
                  <a:srgbClr val="FF0000"/>
                </a:solidFill>
                <a:latin typeface="宋体" panose="02010600030101010101" pitchFamily="2" charset="-122"/>
              </a:rPr>
              <a:t>下</a:t>
            </a:r>
            <a:r>
              <a:rPr lang="zh-CN" altLang="zh-CN" sz="1900" b="1" dirty="0">
                <a:solidFill>
                  <a:srgbClr val="FF0000"/>
                </a:solidFill>
                <a:latin typeface="宋体" panose="02010600030101010101" pitchFamily="2" charset="-122"/>
              </a:rPr>
              <a:t>几种类型</a:t>
            </a:r>
            <a:r>
              <a:rPr lang="zh-CN" altLang="zh-CN" sz="1900" b="1" dirty="0">
                <a:latin typeface="宋体" panose="02010600030101010101" pitchFamily="2" charset="-122"/>
              </a:rPr>
              <a:t>：</a:t>
            </a:r>
          </a:p>
          <a:p>
            <a:pPr>
              <a:lnSpc>
                <a:spcPct val="150000"/>
              </a:lnSpc>
            </a:pPr>
            <a:r>
              <a:rPr lang="en-US" altLang="zh-CN" sz="1900" b="1" dirty="0" smtClean="0">
                <a:latin typeface="宋体" panose="02010600030101010101" pitchFamily="2" charset="-122"/>
              </a:rPr>
              <a:t>1</a:t>
            </a:r>
            <a:r>
              <a:rPr lang="en-US" altLang="zh-CN" sz="1900" b="1" dirty="0">
                <a:latin typeface="宋体" panose="02010600030101010101" pitchFamily="2" charset="-122"/>
              </a:rPr>
              <a:t>.</a:t>
            </a:r>
            <a:r>
              <a:rPr lang="zh-CN" altLang="zh-CN" sz="1900" b="1" dirty="0" smtClean="0">
                <a:latin typeface="宋体" panose="02010600030101010101" pitchFamily="2" charset="-122"/>
              </a:rPr>
              <a:t>大规模</a:t>
            </a:r>
            <a:r>
              <a:rPr lang="zh-CN" altLang="zh-CN" sz="1900" b="1" dirty="0">
                <a:latin typeface="宋体" panose="02010600030101010101" pitchFamily="2" charset="-122"/>
              </a:rPr>
              <a:t>考试，包括外语四、六级考试、计算机等级考试、社会借用学校场地举办的大型考试等；</a:t>
            </a:r>
          </a:p>
          <a:p>
            <a:pPr>
              <a:lnSpc>
                <a:spcPct val="150000"/>
              </a:lnSpc>
            </a:pPr>
            <a:r>
              <a:rPr lang="en-US" altLang="zh-CN" sz="1900" b="1" dirty="0" smtClean="0">
                <a:latin typeface="宋体" panose="02010600030101010101" pitchFamily="2" charset="-122"/>
              </a:rPr>
              <a:t>2</a:t>
            </a:r>
            <a:r>
              <a:rPr lang="en-US" altLang="zh-CN" sz="1900" b="1" dirty="0">
                <a:latin typeface="宋体" panose="02010600030101010101" pitchFamily="2" charset="-122"/>
              </a:rPr>
              <a:t>.</a:t>
            </a:r>
            <a:r>
              <a:rPr lang="zh-CN" altLang="zh-CN" sz="1900" b="1" dirty="0" smtClean="0">
                <a:latin typeface="宋体" panose="02010600030101010101" pitchFamily="2" charset="-122"/>
              </a:rPr>
              <a:t>大型</a:t>
            </a:r>
            <a:r>
              <a:rPr lang="zh-CN" altLang="zh-CN" sz="1900" b="1" dirty="0">
                <a:latin typeface="宋体" panose="02010600030101010101" pitchFamily="2" charset="-122"/>
              </a:rPr>
              <a:t>庆典活动，包括开学典礼、毕业典礼、校庆、各类表彰大会等；</a:t>
            </a:r>
          </a:p>
          <a:p>
            <a:pPr>
              <a:lnSpc>
                <a:spcPct val="150000"/>
              </a:lnSpc>
            </a:pPr>
            <a:r>
              <a:rPr lang="en-US" altLang="zh-CN" sz="1900" b="1" dirty="0" smtClean="0">
                <a:latin typeface="宋体" panose="02010600030101010101" pitchFamily="2" charset="-122"/>
              </a:rPr>
              <a:t>3</a:t>
            </a:r>
            <a:r>
              <a:rPr lang="en-US" altLang="zh-CN" sz="1900" b="1" dirty="0">
                <a:latin typeface="宋体" panose="02010600030101010101" pitchFamily="2" charset="-122"/>
              </a:rPr>
              <a:t>.</a:t>
            </a:r>
            <a:r>
              <a:rPr lang="zh-CN" altLang="zh-CN" sz="1900" b="1" dirty="0" smtClean="0">
                <a:latin typeface="宋体" panose="02010600030101010101" pitchFamily="2" charset="-122"/>
              </a:rPr>
              <a:t>各</a:t>
            </a:r>
            <a:r>
              <a:rPr lang="zh-CN" altLang="zh-CN" sz="1900" b="1" dirty="0">
                <a:latin typeface="宋体" panose="02010600030101010101" pitchFamily="2" charset="-122"/>
              </a:rPr>
              <a:t>类体育赛事，包括年度运动会、各种球类比赛、长跑等</a:t>
            </a:r>
            <a:r>
              <a:rPr lang="en-US" altLang="zh-CN" sz="1900" b="1" dirty="0">
                <a:latin typeface="宋体" panose="02010600030101010101" pitchFamily="2" charset="-122"/>
              </a:rPr>
              <a:t>;</a:t>
            </a:r>
            <a:endParaRPr lang="zh-CN" altLang="zh-CN" sz="1900" b="1" dirty="0">
              <a:latin typeface="宋体" panose="02010600030101010101" pitchFamily="2" charset="-122"/>
            </a:endParaRPr>
          </a:p>
          <a:p>
            <a:pPr>
              <a:lnSpc>
                <a:spcPct val="150000"/>
              </a:lnSpc>
            </a:pPr>
            <a:r>
              <a:rPr lang="en-US" altLang="zh-CN" sz="1900" b="1" dirty="0" smtClean="0">
                <a:latin typeface="宋体" panose="02010600030101010101" pitchFamily="2" charset="-122"/>
              </a:rPr>
              <a:t>4</a:t>
            </a:r>
            <a:r>
              <a:rPr lang="en-US" altLang="zh-CN" sz="1900" b="1" dirty="0">
                <a:latin typeface="宋体" panose="02010600030101010101" pitchFamily="2" charset="-122"/>
              </a:rPr>
              <a:t>.</a:t>
            </a:r>
            <a:r>
              <a:rPr lang="zh-CN" altLang="zh-CN" sz="1900" b="1" dirty="0" smtClean="0">
                <a:latin typeface="宋体" panose="02010600030101010101" pitchFamily="2" charset="-122"/>
              </a:rPr>
              <a:t>大型</a:t>
            </a:r>
            <a:r>
              <a:rPr lang="zh-CN" altLang="zh-CN" sz="1900" b="1" dirty="0">
                <a:latin typeface="宋体" panose="02010600030101010101" pitchFamily="2" charset="-122"/>
              </a:rPr>
              <a:t>文艺演出，各类庆祝性、纪念性、娱乐性演出等</a:t>
            </a:r>
            <a:r>
              <a:rPr lang="en-US" altLang="zh-CN" sz="1900" b="1" dirty="0">
                <a:latin typeface="宋体" panose="02010600030101010101" pitchFamily="2" charset="-122"/>
              </a:rPr>
              <a:t>;</a:t>
            </a:r>
            <a:endParaRPr lang="zh-CN" altLang="zh-CN" sz="1900" b="1" dirty="0">
              <a:latin typeface="宋体" panose="02010600030101010101" pitchFamily="2" charset="-122"/>
            </a:endParaRPr>
          </a:p>
          <a:p>
            <a:pPr>
              <a:lnSpc>
                <a:spcPct val="150000"/>
              </a:lnSpc>
            </a:pPr>
            <a:r>
              <a:rPr lang="en-US" altLang="zh-CN" sz="1900" b="1" dirty="0" smtClean="0">
                <a:latin typeface="宋体" panose="02010600030101010101" pitchFamily="2" charset="-122"/>
              </a:rPr>
              <a:t>5</a:t>
            </a:r>
            <a:r>
              <a:rPr lang="en-US" altLang="zh-CN" sz="1900" b="1" dirty="0">
                <a:latin typeface="宋体" panose="02010600030101010101" pitchFamily="2" charset="-122"/>
              </a:rPr>
              <a:t>.</a:t>
            </a:r>
            <a:r>
              <a:rPr lang="zh-CN" altLang="zh-CN" sz="1900" b="1" dirty="0" smtClean="0">
                <a:latin typeface="宋体" panose="02010600030101010101" pitchFamily="2" charset="-122"/>
              </a:rPr>
              <a:t>人才</a:t>
            </a:r>
            <a:r>
              <a:rPr lang="zh-CN" altLang="zh-CN" sz="1900" b="1" dirty="0">
                <a:latin typeface="宋体" panose="02010600030101010101" pitchFamily="2" charset="-122"/>
              </a:rPr>
              <a:t>招聘、“双选会”、技能大赛；</a:t>
            </a:r>
          </a:p>
          <a:p>
            <a:pPr>
              <a:lnSpc>
                <a:spcPct val="150000"/>
              </a:lnSpc>
            </a:pPr>
            <a:r>
              <a:rPr lang="en-US" altLang="zh-CN" sz="1900" b="1" dirty="0" smtClean="0">
                <a:latin typeface="宋体" panose="02010600030101010101" pitchFamily="2" charset="-122"/>
              </a:rPr>
              <a:t>6</a:t>
            </a:r>
            <a:r>
              <a:rPr lang="en-US" altLang="zh-CN" sz="1900" b="1" dirty="0">
                <a:latin typeface="宋体" panose="02010600030101010101" pitchFamily="2" charset="-122"/>
              </a:rPr>
              <a:t>.</a:t>
            </a:r>
            <a:r>
              <a:rPr lang="zh-CN" altLang="zh-CN" sz="1900" b="1" dirty="0" smtClean="0">
                <a:latin typeface="宋体" panose="02010600030101010101" pitchFamily="2" charset="-122"/>
              </a:rPr>
              <a:t>各</a:t>
            </a:r>
            <a:r>
              <a:rPr lang="zh-CN" altLang="zh-CN" sz="1900" b="1" dirty="0">
                <a:latin typeface="宋体" panose="02010600030101010101" pitchFamily="2" charset="-122"/>
              </a:rPr>
              <a:t>二级学院、部门自行组织的人数超过</a:t>
            </a:r>
            <a:r>
              <a:rPr lang="en-US" altLang="zh-CN" sz="1900" b="1" dirty="0">
                <a:latin typeface="宋体" panose="02010600030101010101" pitchFamily="2" charset="-122"/>
              </a:rPr>
              <a:t>1000</a:t>
            </a:r>
            <a:r>
              <a:rPr lang="zh-CN" altLang="zh-CN" sz="1900" b="1" dirty="0">
                <a:latin typeface="宋体" panose="02010600030101010101" pitchFamily="2" charset="-122"/>
              </a:rPr>
              <a:t>人的活动或会议；</a:t>
            </a:r>
          </a:p>
          <a:p>
            <a:pPr>
              <a:lnSpc>
                <a:spcPct val="150000"/>
              </a:lnSpc>
            </a:pPr>
            <a:r>
              <a:rPr lang="en-US" altLang="zh-CN" sz="1900" b="1" dirty="0" smtClean="0">
                <a:latin typeface="宋体" panose="02010600030101010101" pitchFamily="2" charset="-122"/>
              </a:rPr>
              <a:t>7</a:t>
            </a:r>
            <a:r>
              <a:rPr lang="en-US" altLang="zh-CN" sz="1900" b="1" dirty="0">
                <a:latin typeface="宋体" panose="02010600030101010101" pitchFamily="2" charset="-122"/>
              </a:rPr>
              <a:t>.</a:t>
            </a:r>
            <a:r>
              <a:rPr lang="zh-CN" altLang="zh-CN" sz="1900" b="1" dirty="0" smtClean="0">
                <a:latin typeface="宋体" panose="02010600030101010101" pitchFamily="2" charset="-122"/>
              </a:rPr>
              <a:t>学校</a:t>
            </a:r>
            <a:r>
              <a:rPr lang="zh-CN" altLang="zh-CN" sz="1900" b="1" dirty="0">
                <a:latin typeface="宋体" panose="02010600030101010101" pitchFamily="2" charset="-122"/>
              </a:rPr>
              <a:t>接受政府部门安排或接待社会团体利用学校场地举办的各类大型活动。</a:t>
            </a:r>
          </a:p>
          <a:p>
            <a:pPr>
              <a:lnSpc>
                <a:spcPct val="150000"/>
              </a:lnSpc>
            </a:pPr>
            <a:r>
              <a:rPr lang="en-US" altLang="zh-CN" sz="1900" b="1" dirty="0">
                <a:latin typeface="宋体" panose="02010600030101010101" pitchFamily="2" charset="-122"/>
              </a:rPr>
              <a:t> </a:t>
            </a:r>
            <a:r>
              <a:rPr lang="en-US" altLang="zh-CN" sz="1900" b="1" dirty="0" smtClean="0">
                <a:latin typeface="宋体" panose="02010600030101010101" pitchFamily="2" charset="-122"/>
              </a:rPr>
              <a:t>   </a:t>
            </a:r>
            <a:r>
              <a:rPr lang="zh-CN" altLang="zh-CN" sz="1900" b="1" dirty="0" smtClean="0">
                <a:latin typeface="宋体" panose="02010600030101010101" pitchFamily="2" charset="-122"/>
              </a:rPr>
              <a:t>大型</a:t>
            </a:r>
            <a:r>
              <a:rPr lang="zh-CN" altLang="zh-CN" sz="1900" b="1" dirty="0">
                <a:latin typeface="宋体" panose="02010600030101010101" pitchFamily="2" charset="-122"/>
              </a:rPr>
              <a:t>活动</a:t>
            </a:r>
            <a:r>
              <a:rPr lang="zh-CN" altLang="zh-CN" sz="1900" b="1" dirty="0" smtClean="0">
                <a:latin typeface="宋体" panose="02010600030101010101" pitchFamily="2" charset="-122"/>
              </a:rPr>
              <a:t>组织</a:t>
            </a:r>
            <a:r>
              <a:rPr lang="zh-CN" altLang="en-US" sz="1900" b="1" dirty="0" smtClean="0">
                <a:latin typeface="宋体" panose="02010600030101010101" pitchFamily="2" charset="-122"/>
              </a:rPr>
              <a:t>部门</a:t>
            </a:r>
            <a:r>
              <a:rPr lang="zh-CN" altLang="zh-CN" sz="1900" b="1" dirty="0" smtClean="0">
                <a:latin typeface="宋体" panose="02010600030101010101" pitchFamily="2" charset="-122"/>
              </a:rPr>
              <a:t>通常</a:t>
            </a:r>
            <a:r>
              <a:rPr lang="zh-CN" altLang="zh-CN" sz="1900" b="1" dirty="0">
                <a:latin typeface="宋体" panose="02010600030101010101" pitchFamily="2" charset="-122"/>
              </a:rPr>
              <a:t>有学生管理部门、学校综合管理部门、党委办公室、</a:t>
            </a:r>
            <a:r>
              <a:rPr lang="zh-CN" altLang="zh-CN" sz="1900" b="1" dirty="0" smtClean="0">
                <a:latin typeface="宋体" panose="02010600030101010101" pitchFamily="2" charset="-122"/>
              </a:rPr>
              <a:t>宣传部、组织部、</a:t>
            </a:r>
            <a:r>
              <a:rPr lang="zh-CN" altLang="zh-CN" sz="1900" b="1" dirty="0">
                <a:latin typeface="宋体" panose="02010600030101010101" pitchFamily="2" charset="-122"/>
              </a:rPr>
              <a:t>教学管理部门、体育部、工会、团委等</a:t>
            </a:r>
            <a:r>
              <a:rPr lang="zh-CN" altLang="zh-CN" sz="1900" b="1" dirty="0" smtClean="0">
                <a:latin typeface="宋体" panose="02010600030101010101" pitchFamily="2" charset="-122"/>
              </a:rPr>
              <a:t>。</a:t>
            </a:r>
            <a:endParaRPr lang="zh-CN" altLang="zh-CN" sz="19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211683"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二、大型活动</a:t>
            </a:r>
            <a:r>
              <a:rPr lang="zh-CN" altLang="en-US" sz="2800" dirty="0" smtClean="0">
                <a:solidFill>
                  <a:schemeClr val="bg1"/>
                </a:solidFill>
                <a:latin typeface="黑体" panose="02010609060101010101" pitchFamily="49" charset="-122"/>
                <a:ea typeface="黑体" panose="02010609060101010101" pitchFamily="49" charset="-122"/>
              </a:rPr>
              <a:t>安全管理事故案例</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642910" y="1772816"/>
            <a:ext cx="8072494" cy="1405193"/>
          </a:xfrm>
          <a:prstGeom prst="rect">
            <a:avLst/>
          </a:prstGeom>
        </p:spPr>
        <p:txBody>
          <a:bodyPr wrap="square">
            <a:spAutoFit/>
          </a:bodyPr>
          <a:lstStyle/>
          <a:p>
            <a:pPr>
              <a:lnSpc>
                <a:spcPct val="150000"/>
              </a:lnSpc>
            </a:pPr>
            <a:r>
              <a:rPr lang="en-US" altLang="zh-CN" sz="2000" b="1" dirty="0" smtClean="0">
                <a:latin typeface="宋体" panose="02010600030101010101" pitchFamily="2" charset="-122"/>
              </a:rPr>
              <a:t>    </a:t>
            </a:r>
            <a:r>
              <a:rPr lang="zh-CN" altLang="zh-CN" sz="2000" b="1" dirty="0" smtClean="0">
                <a:latin typeface="宋体" panose="02010600030101010101" pitchFamily="2" charset="-122"/>
              </a:rPr>
              <a:t>大型</a:t>
            </a:r>
            <a:r>
              <a:rPr lang="zh-CN" altLang="zh-CN" sz="2000" b="1" dirty="0">
                <a:latin typeface="宋体" panose="02010600030101010101" pitchFamily="2" charset="-122"/>
              </a:rPr>
              <a:t>活动由于短时内人员高度集中，一旦发生紧急情况局面难以控制，易发生群死群伤，重大财产损失恶果，并由此产生负面社会影响。国内外大型活动由于组织管理不当，恶性事故并不鲜见。</a:t>
            </a:r>
          </a:p>
        </p:txBody>
      </p:sp>
    </p:spTree>
  </p:cSld>
  <p:clrMapOvr>
    <a:masterClrMapping/>
  </p:clrMapOvr>
  <p:transition advTm="3094"/>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211683"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二、大型活动安全管理的重要性</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642910" y="1196752"/>
            <a:ext cx="8072494" cy="5940088"/>
          </a:xfrm>
          <a:prstGeom prst="rect">
            <a:avLst/>
          </a:prstGeom>
        </p:spPr>
        <p:txBody>
          <a:bodyPr wrap="square">
            <a:spAutoFit/>
          </a:bodyPr>
          <a:lstStyle/>
          <a:p>
            <a:r>
              <a:rPr lang="zh-CN" altLang="zh-CN" sz="2000" b="1" dirty="0">
                <a:solidFill>
                  <a:srgbClr val="FF0000"/>
                </a:solidFill>
                <a:latin typeface="宋体" panose="02010600030101010101" pitchFamily="2" charset="-122"/>
              </a:rPr>
              <a:t>案例</a:t>
            </a:r>
            <a:r>
              <a:rPr lang="en-US" altLang="zh-CN" sz="2000" b="1" dirty="0" smtClean="0">
                <a:solidFill>
                  <a:srgbClr val="FF0000"/>
                </a:solidFill>
                <a:latin typeface="宋体" panose="02010600030101010101" pitchFamily="2" charset="-122"/>
              </a:rPr>
              <a:t>1</a:t>
            </a:r>
            <a:r>
              <a:rPr lang="zh-CN" altLang="en-US" sz="2000" b="1" dirty="0">
                <a:solidFill>
                  <a:srgbClr val="FF0000"/>
                </a:solidFill>
                <a:latin typeface="宋体" panose="02010600030101010101" pitchFamily="2" charset="-122"/>
              </a:rPr>
              <a:t>：</a:t>
            </a:r>
            <a:r>
              <a:rPr lang="zh-CN" altLang="zh-CN" sz="2000" b="1" dirty="0" smtClean="0">
                <a:solidFill>
                  <a:srgbClr val="FF0000"/>
                </a:solidFill>
                <a:latin typeface="宋体" panose="02010600030101010101" pitchFamily="2" charset="-122"/>
              </a:rPr>
              <a:t>新疆克拉玛依市教委</a:t>
            </a:r>
            <a:r>
              <a:rPr lang="zh-CN" altLang="zh-CN" sz="2000" b="1" dirty="0">
                <a:solidFill>
                  <a:srgbClr val="FF0000"/>
                </a:solidFill>
                <a:latin typeface="宋体" panose="02010600030101010101" pitchFamily="2" charset="-122"/>
              </a:rPr>
              <a:t>中小学生汇报演出火灾事件</a:t>
            </a:r>
          </a:p>
          <a:p>
            <a:pPr>
              <a:lnSpc>
                <a:spcPct val="150000"/>
              </a:lnSpc>
            </a:pPr>
            <a:r>
              <a:rPr lang="en-US" altLang="zh-CN" sz="2000" b="1" dirty="0" smtClean="0">
                <a:latin typeface="宋体" panose="02010600030101010101" pitchFamily="2" charset="-122"/>
              </a:rPr>
              <a:t>    1994</a:t>
            </a:r>
            <a:r>
              <a:rPr lang="zh-CN" altLang="zh-CN" sz="2000" b="1" dirty="0">
                <a:latin typeface="宋体" panose="02010600030101010101" pitchFamily="2" charset="-122"/>
              </a:rPr>
              <a:t>年</a:t>
            </a:r>
            <a:r>
              <a:rPr lang="en-US" altLang="zh-CN" sz="2000" b="1" dirty="0">
                <a:latin typeface="宋体" panose="02010600030101010101" pitchFamily="2" charset="-122"/>
              </a:rPr>
              <a:t>12</a:t>
            </a:r>
            <a:r>
              <a:rPr lang="zh-CN" altLang="zh-CN" sz="2000" b="1" dirty="0">
                <a:latin typeface="宋体" panose="02010600030101010101" pitchFamily="2" charset="-122"/>
              </a:rPr>
              <a:t>月</a:t>
            </a:r>
            <a:r>
              <a:rPr lang="en-US" altLang="zh-CN" sz="2000" b="1" dirty="0">
                <a:latin typeface="宋体" panose="02010600030101010101" pitchFamily="2" charset="-122"/>
              </a:rPr>
              <a:t>8</a:t>
            </a:r>
            <a:r>
              <a:rPr lang="zh-CN" altLang="zh-CN" sz="2000" b="1" dirty="0">
                <a:latin typeface="宋体" panose="02010600030101010101" pitchFamily="2" charset="-122"/>
              </a:rPr>
              <a:t>日，新疆克拉玛依市发生恶性火灾事故，由于会场</a:t>
            </a:r>
            <a:r>
              <a:rPr lang="en-US" altLang="zh-CN" sz="2000" b="1" dirty="0">
                <a:latin typeface="宋体" panose="02010600030101010101" pitchFamily="2" charset="-122"/>
              </a:rPr>
              <a:t>8</a:t>
            </a:r>
            <a:r>
              <a:rPr lang="zh-CN" altLang="zh-CN" sz="2000" b="1" dirty="0">
                <a:latin typeface="宋体" panose="02010600030101010101" pitchFamily="2" charset="-122"/>
              </a:rPr>
              <a:t>个疏散门仅开启了</a:t>
            </a:r>
            <a:r>
              <a:rPr lang="en-US" altLang="zh-CN" sz="2000" b="1" dirty="0">
                <a:latin typeface="宋体" panose="02010600030101010101" pitchFamily="2" charset="-122"/>
              </a:rPr>
              <a:t>1</a:t>
            </a:r>
            <a:r>
              <a:rPr lang="zh-CN" altLang="zh-CN" sz="2000" b="1" dirty="0">
                <a:latin typeface="宋体" panose="02010600030101010101" pitchFamily="2" charset="-122"/>
              </a:rPr>
              <a:t>个，导致人员无法及时疏散，最终造成</a:t>
            </a:r>
            <a:r>
              <a:rPr lang="en-US" altLang="zh-CN" sz="2000" b="1" dirty="0">
                <a:latin typeface="宋体" panose="02010600030101010101" pitchFamily="2" charset="-122"/>
              </a:rPr>
              <a:t>325</a:t>
            </a:r>
            <a:r>
              <a:rPr lang="zh-CN" altLang="zh-CN" sz="2000" b="1" dirty="0">
                <a:latin typeface="宋体" panose="02010600030101010101" pitchFamily="2" charset="-122"/>
              </a:rPr>
              <a:t>人死亡，</a:t>
            </a:r>
            <a:r>
              <a:rPr lang="en-US" altLang="zh-CN" sz="2000" b="1" dirty="0">
                <a:latin typeface="宋体" panose="02010600030101010101" pitchFamily="2" charset="-122"/>
              </a:rPr>
              <a:t>132</a:t>
            </a:r>
            <a:r>
              <a:rPr lang="zh-CN" altLang="zh-CN" sz="2000" b="1" dirty="0">
                <a:latin typeface="宋体" panose="02010600030101010101" pitchFamily="2" charset="-122"/>
              </a:rPr>
              <a:t>人受伤。带给人们的伤害和社会影响延续数年</a:t>
            </a:r>
            <a:r>
              <a:rPr lang="zh-CN" altLang="zh-CN"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zh-CN" altLang="zh-CN" sz="2000" b="1" dirty="0">
                <a:solidFill>
                  <a:srgbClr val="FF0000"/>
                </a:solidFill>
                <a:latin typeface="宋体" panose="02010600030101010101" pitchFamily="2" charset="-122"/>
              </a:rPr>
              <a:t>案例</a:t>
            </a:r>
            <a:r>
              <a:rPr lang="en-US" altLang="zh-CN" sz="2000" b="1" dirty="0" smtClean="0">
                <a:solidFill>
                  <a:srgbClr val="FF0000"/>
                </a:solidFill>
                <a:latin typeface="宋体" panose="02010600030101010101" pitchFamily="2" charset="-122"/>
              </a:rPr>
              <a:t>2</a:t>
            </a:r>
            <a:r>
              <a:rPr lang="zh-CN" altLang="en-US" sz="2000" b="1" dirty="0" smtClean="0">
                <a:solidFill>
                  <a:srgbClr val="FF0000"/>
                </a:solidFill>
                <a:latin typeface="宋体" panose="02010600030101010101" pitchFamily="2" charset="-122"/>
              </a:rPr>
              <a:t>：</a:t>
            </a:r>
            <a:r>
              <a:rPr lang="zh-CN" altLang="zh-CN" sz="2000" b="1" dirty="0" smtClean="0">
                <a:solidFill>
                  <a:srgbClr val="FF0000"/>
                </a:solidFill>
                <a:latin typeface="宋体" panose="02010600030101010101" pitchFamily="2" charset="-122"/>
              </a:rPr>
              <a:t>上海</a:t>
            </a:r>
            <a:r>
              <a:rPr lang="zh-CN" altLang="zh-CN" sz="2000" b="1" dirty="0">
                <a:solidFill>
                  <a:srgbClr val="FF0000"/>
                </a:solidFill>
                <a:latin typeface="宋体" panose="02010600030101010101" pitchFamily="2" charset="-122"/>
              </a:rPr>
              <a:t>外滩新年活动踩踏事件</a:t>
            </a:r>
          </a:p>
          <a:p>
            <a:pPr>
              <a:lnSpc>
                <a:spcPct val="150000"/>
              </a:lnSpc>
            </a:pPr>
            <a:r>
              <a:rPr lang="en-US" altLang="zh-CN" sz="2000" b="1" dirty="0" smtClean="0">
                <a:latin typeface="宋体" panose="02010600030101010101" pitchFamily="2" charset="-122"/>
              </a:rPr>
              <a:t>    2014</a:t>
            </a:r>
            <a:r>
              <a:rPr lang="zh-CN" altLang="zh-CN" sz="2000" b="1" dirty="0">
                <a:latin typeface="宋体" panose="02010600030101010101" pitchFamily="2" charset="-122"/>
              </a:rPr>
              <a:t>年</a:t>
            </a:r>
            <a:r>
              <a:rPr lang="en-US" altLang="zh-CN" sz="2000" b="1" dirty="0">
                <a:latin typeface="宋体" panose="02010600030101010101" pitchFamily="2" charset="-122"/>
              </a:rPr>
              <a:t>12</a:t>
            </a:r>
            <a:r>
              <a:rPr lang="zh-CN" altLang="zh-CN" sz="2000" b="1" dirty="0">
                <a:latin typeface="宋体" panose="02010600030101010101" pitchFamily="2" charset="-122"/>
              </a:rPr>
              <a:t>月</a:t>
            </a:r>
            <a:r>
              <a:rPr lang="en-US" altLang="zh-CN" sz="2000" b="1" dirty="0">
                <a:latin typeface="宋体" panose="02010600030101010101" pitchFamily="2" charset="-122"/>
              </a:rPr>
              <a:t>31</a:t>
            </a:r>
            <a:r>
              <a:rPr lang="zh-CN" altLang="zh-CN" sz="2000" b="1" dirty="0">
                <a:latin typeface="宋体" panose="02010600030101010101" pitchFamily="2" charset="-122"/>
              </a:rPr>
              <a:t>日，上海外滩举行新年跨年夜活动，由于事先对隐患估计不足，没有采取防范措施，发生了多人摔倒、叠压，致使拥挤踩踏事件发生，造成</a:t>
            </a:r>
            <a:r>
              <a:rPr lang="en-US" altLang="zh-CN" sz="2000" b="1" dirty="0">
                <a:latin typeface="宋体" panose="02010600030101010101" pitchFamily="2" charset="-122"/>
              </a:rPr>
              <a:t>36</a:t>
            </a:r>
            <a:r>
              <a:rPr lang="zh-CN" altLang="zh-CN" sz="2000" b="1" dirty="0">
                <a:latin typeface="宋体" panose="02010600030101010101" pitchFamily="2" charset="-122"/>
              </a:rPr>
              <a:t>人死亡，</a:t>
            </a:r>
            <a:r>
              <a:rPr lang="en-US" altLang="zh-CN" sz="2000" b="1" dirty="0">
                <a:latin typeface="宋体" panose="02010600030101010101" pitchFamily="2" charset="-122"/>
              </a:rPr>
              <a:t>49</a:t>
            </a:r>
            <a:r>
              <a:rPr lang="zh-CN" altLang="zh-CN" sz="2000" b="1" dirty="0">
                <a:latin typeface="宋体" panose="02010600030101010101" pitchFamily="2" charset="-122"/>
              </a:rPr>
              <a:t>人受伤。</a:t>
            </a:r>
          </a:p>
          <a:p>
            <a:pPr>
              <a:lnSpc>
                <a:spcPct val="150000"/>
              </a:lnSpc>
            </a:pPr>
            <a:r>
              <a:rPr lang="zh-CN" altLang="zh-CN" sz="2000" b="1" dirty="0">
                <a:solidFill>
                  <a:srgbClr val="FF0000"/>
                </a:solidFill>
                <a:latin typeface="宋体" panose="02010600030101010101" pitchFamily="2" charset="-122"/>
              </a:rPr>
              <a:t>案例</a:t>
            </a:r>
            <a:r>
              <a:rPr lang="en-US" altLang="zh-CN" sz="2000" b="1" dirty="0" smtClean="0">
                <a:solidFill>
                  <a:srgbClr val="FF0000"/>
                </a:solidFill>
                <a:latin typeface="宋体" panose="02010600030101010101" pitchFamily="2" charset="-122"/>
              </a:rPr>
              <a:t>3</a:t>
            </a:r>
            <a:r>
              <a:rPr lang="zh-CN" altLang="en-US" sz="2000" b="1" dirty="0" smtClean="0">
                <a:solidFill>
                  <a:srgbClr val="FF0000"/>
                </a:solidFill>
                <a:latin typeface="宋体" panose="02010600030101010101" pitchFamily="2" charset="-122"/>
              </a:rPr>
              <a:t>：</a:t>
            </a:r>
            <a:r>
              <a:rPr lang="zh-CN" altLang="zh-CN" sz="2000" b="1" dirty="0" smtClean="0">
                <a:solidFill>
                  <a:srgbClr val="FF0000"/>
                </a:solidFill>
                <a:latin typeface="宋体" panose="02010600030101010101" pitchFamily="2" charset="-122"/>
              </a:rPr>
              <a:t>贝克汉姆</a:t>
            </a:r>
            <a:r>
              <a:rPr lang="zh-CN" altLang="zh-CN" sz="2000" b="1" dirty="0">
                <a:solidFill>
                  <a:srgbClr val="FF0000"/>
                </a:solidFill>
                <a:latin typeface="宋体" panose="02010600030101010101" pitchFamily="2" charset="-122"/>
              </a:rPr>
              <a:t>到同济大学活动引发踩踏事故</a:t>
            </a:r>
          </a:p>
          <a:p>
            <a:pPr>
              <a:lnSpc>
                <a:spcPct val="150000"/>
              </a:lnSpc>
            </a:pPr>
            <a:r>
              <a:rPr lang="en-US" altLang="zh-CN" sz="2000" b="1" dirty="0" smtClean="0">
                <a:latin typeface="宋体" panose="02010600030101010101" pitchFamily="2" charset="-122"/>
              </a:rPr>
              <a:t>    2013</a:t>
            </a:r>
            <a:r>
              <a:rPr lang="zh-CN" altLang="zh-CN" sz="2000" b="1" dirty="0">
                <a:latin typeface="宋体" panose="02010600030101010101" pitchFamily="2" charset="-122"/>
              </a:rPr>
              <a:t>年</a:t>
            </a:r>
            <a:r>
              <a:rPr lang="en-US" altLang="zh-CN" sz="2000" b="1" dirty="0">
                <a:latin typeface="宋体" panose="02010600030101010101" pitchFamily="2" charset="-122"/>
              </a:rPr>
              <a:t>6</a:t>
            </a:r>
            <a:r>
              <a:rPr lang="zh-CN" altLang="zh-CN" sz="2000" b="1" dirty="0">
                <a:latin typeface="宋体" panose="02010600030101010101" pitchFamily="2" charset="-122"/>
              </a:rPr>
              <a:t>月</a:t>
            </a:r>
            <a:r>
              <a:rPr lang="en-US" altLang="zh-CN" sz="2000" b="1" dirty="0">
                <a:latin typeface="宋体" panose="02010600030101010101" pitchFamily="2" charset="-122"/>
              </a:rPr>
              <a:t>21</a:t>
            </a:r>
            <a:r>
              <a:rPr lang="zh-CN" altLang="zh-CN" sz="2000" b="1" dirty="0">
                <a:latin typeface="宋体" panose="02010600030101010101" pitchFamily="2" charset="-122"/>
              </a:rPr>
              <a:t>日，贝克汉姆一行赴同济大学参加足球互动活动，小贝走进同济大学球场后，上千学生涌向球场铁门，出现了组织者没有预料到的事件，发生了踩踏事故，结果造成</a:t>
            </a:r>
            <a:r>
              <a:rPr lang="en-US" altLang="zh-CN" sz="2000" b="1" dirty="0">
                <a:latin typeface="宋体" panose="02010600030101010101" pitchFamily="2" charset="-122"/>
              </a:rPr>
              <a:t>6</a:t>
            </a:r>
            <a:r>
              <a:rPr lang="zh-CN" altLang="zh-CN" sz="2000" b="1" dirty="0">
                <a:latin typeface="宋体" panose="02010600030101010101" pitchFamily="2" charset="-122"/>
              </a:rPr>
              <a:t>人负伤，活动被迫取消</a:t>
            </a:r>
            <a:r>
              <a:rPr lang="zh-CN" altLang="zh-CN"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endParaRPr lang="zh-CN" altLang="zh-CN" sz="20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929828"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三、大型活动过程中不安全因素分析</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642910" y="1772816"/>
            <a:ext cx="8072494" cy="943528"/>
          </a:xfrm>
          <a:prstGeom prst="rect">
            <a:avLst/>
          </a:prstGeom>
        </p:spPr>
        <p:txBody>
          <a:bodyPr wrap="square">
            <a:spAutoFit/>
          </a:bodyPr>
          <a:lstStyle/>
          <a:p>
            <a:pPr>
              <a:lnSpc>
                <a:spcPct val="150000"/>
              </a:lnSpc>
            </a:pPr>
            <a:r>
              <a:rPr lang="en-US" altLang="zh-CN" sz="2000" dirty="0"/>
              <a:t> </a:t>
            </a:r>
            <a:r>
              <a:rPr lang="en-US" altLang="zh-CN" sz="2000" dirty="0" smtClean="0"/>
              <a:t>     </a:t>
            </a:r>
            <a:r>
              <a:rPr lang="zh-CN" altLang="zh-CN" sz="2000" b="1" dirty="0">
                <a:latin typeface="宋体" panose="02010600030101010101" pitchFamily="2" charset="-122"/>
              </a:rPr>
              <a:t>大型活动中存在着诸多不安全因素，主要包括管理因素、场所因素、设备设施因素、人的因素等。</a:t>
            </a:r>
            <a:endParaRPr lang="zh-CN" altLang="en-US" sz="20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929828"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三、大型活动过程中不安全因素分析</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642910" y="1772816"/>
            <a:ext cx="8072494" cy="3322955"/>
          </a:xfrm>
          <a:prstGeom prst="rect">
            <a:avLst/>
          </a:prstGeom>
        </p:spPr>
        <p:txBody>
          <a:bodyPr wrap="square">
            <a:spAutoFit/>
          </a:bodyPr>
          <a:lstStyle/>
          <a:p>
            <a:pPr>
              <a:lnSpc>
                <a:spcPct val="150000"/>
              </a:lnSpc>
            </a:pPr>
            <a:r>
              <a:rPr lang="en-US" altLang="zh-CN" sz="2000" b="1" dirty="0">
                <a:solidFill>
                  <a:srgbClr val="FF0000"/>
                </a:solidFill>
                <a:latin typeface="宋体" panose="02010600030101010101" pitchFamily="2" charset="-122"/>
              </a:rPr>
              <a:t>1.</a:t>
            </a:r>
            <a:r>
              <a:rPr lang="zh-CN" altLang="zh-CN" sz="2000" b="1" dirty="0">
                <a:solidFill>
                  <a:srgbClr val="FF0000"/>
                </a:solidFill>
                <a:latin typeface="宋体" panose="02010600030101010101" pitchFamily="2" charset="-122"/>
              </a:rPr>
              <a:t>管理</a:t>
            </a:r>
            <a:r>
              <a:rPr lang="zh-CN" altLang="zh-CN" sz="2000" b="1" dirty="0" smtClean="0">
                <a:solidFill>
                  <a:srgbClr val="FF0000"/>
                </a:solidFill>
                <a:latin typeface="宋体" panose="02010600030101010101" pitchFamily="2" charset="-122"/>
              </a:rPr>
              <a:t>因素</a:t>
            </a:r>
            <a:r>
              <a:rPr lang="zh-CN" altLang="en-US" sz="2000" b="1" dirty="0" smtClean="0">
                <a:solidFill>
                  <a:srgbClr val="FF0000"/>
                </a:solidFill>
                <a:latin typeface="宋体" panose="02010600030101010101" pitchFamily="2" charset="-122"/>
              </a:rPr>
              <a:t>：</a:t>
            </a:r>
            <a:endParaRPr lang="zh-CN" altLang="zh-CN" sz="2000" b="1" dirty="0">
              <a:solidFill>
                <a:srgbClr val="FF0000"/>
              </a:solidFill>
              <a:latin typeface="宋体" panose="02010600030101010101" pitchFamily="2" charset="-122"/>
            </a:endParaRPr>
          </a:p>
          <a:p>
            <a:pPr>
              <a:lnSpc>
                <a:spcPct val="150000"/>
              </a:lnSpc>
            </a:pPr>
            <a:r>
              <a:rPr lang="en-US" altLang="zh-CN" sz="2000" b="1" dirty="0">
                <a:latin typeface="宋体" panose="02010600030101010101" pitchFamily="2" charset="-122"/>
              </a:rPr>
              <a:t>(1)</a:t>
            </a:r>
            <a:r>
              <a:rPr lang="zh-CN" altLang="zh-CN" sz="2000" b="1" dirty="0">
                <a:latin typeface="宋体" panose="02010600030101010101" pitchFamily="2" charset="-122"/>
              </a:rPr>
              <a:t>沟通协调不够导致入场秩序</a:t>
            </a:r>
            <a:r>
              <a:rPr lang="zh-CN" altLang="zh-CN" sz="2000" b="1" dirty="0" smtClean="0">
                <a:latin typeface="宋体" panose="02010600030101010101" pitchFamily="2" charset="-122"/>
              </a:rPr>
              <a:t>混乱</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(2)</a:t>
            </a:r>
            <a:r>
              <a:rPr lang="zh-CN" altLang="zh-CN" sz="2000" b="1" dirty="0">
                <a:latin typeface="宋体" panose="02010600030101010101" pitchFamily="2" charset="-122"/>
              </a:rPr>
              <a:t>组织计划</a:t>
            </a:r>
            <a:r>
              <a:rPr lang="zh-CN" altLang="zh-CN" sz="2000" b="1" dirty="0" smtClean="0">
                <a:latin typeface="宋体" panose="02010600030101010101" pitchFamily="2" charset="-122"/>
              </a:rPr>
              <a:t>不</a:t>
            </a:r>
            <a:r>
              <a:rPr lang="zh-CN" altLang="en-US" sz="2000" b="1" dirty="0" smtClean="0">
                <a:latin typeface="宋体" panose="02010600030101010101" pitchFamily="2" charset="-122"/>
              </a:rPr>
              <a:t>完善，</a:t>
            </a:r>
            <a:r>
              <a:rPr lang="zh-CN" altLang="zh-CN" sz="2000" b="1" dirty="0" smtClean="0">
                <a:latin typeface="宋体" panose="02010600030101010101" pitchFamily="2" charset="-122"/>
              </a:rPr>
              <a:t>引发</a:t>
            </a:r>
            <a:r>
              <a:rPr lang="zh-CN" altLang="zh-CN" sz="2000" b="1" dirty="0">
                <a:latin typeface="宋体" panose="02010600030101010101" pitchFamily="2" charset="-122"/>
              </a:rPr>
              <a:t>入场观众情绪</a:t>
            </a:r>
            <a:r>
              <a:rPr lang="zh-CN" altLang="zh-CN" sz="2000" b="1" dirty="0" smtClean="0">
                <a:latin typeface="宋体" panose="02010600030101010101" pitchFamily="2" charset="-122"/>
              </a:rPr>
              <a:t>失控</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(3)</a:t>
            </a:r>
            <a:r>
              <a:rPr lang="zh-CN" altLang="zh-CN" sz="2000" b="1" dirty="0">
                <a:latin typeface="宋体" panose="02010600030101010101" pitchFamily="2" charset="-122"/>
              </a:rPr>
              <a:t>分工责任</a:t>
            </a:r>
            <a:r>
              <a:rPr lang="zh-CN" altLang="zh-CN" sz="2000" b="1" dirty="0" smtClean="0">
                <a:latin typeface="宋体" panose="02010600030101010101" pitchFamily="2" charset="-122"/>
              </a:rPr>
              <a:t>不</a:t>
            </a:r>
            <a:r>
              <a:rPr lang="zh-CN" altLang="en-US" sz="2000" b="1" dirty="0" smtClean="0">
                <a:latin typeface="宋体" panose="02010600030101010101" pitchFamily="2" charset="-122"/>
              </a:rPr>
              <a:t>明确，</a:t>
            </a:r>
            <a:r>
              <a:rPr lang="zh-CN" altLang="zh-CN" sz="2000" b="1" dirty="0" smtClean="0">
                <a:latin typeface="宋体" panose="02010600030101010101" pitchFamily="2" charset="-122"/>
              </a:rPr>
              <a:t>导致</a:t>
            </a:r>
            <a:r>
              <a:rPr lang="zh-CN" altLang="zh-CN" sz="2000" b="1" dirty="0">
                <a:latin typeface="宋体" panose="02010600030101010101" pitchFamily="2" charset="-122"/>
              </a:rPr>
              <a:t>紧急情况指挥</a:t>
            </a:r>
            <a:r>
              <a:rPr lang="zh-CN" altLang="zh-CN" sz="2000" b="1" dirty="0" smtClean="0">
                <a:latin typeface="宋体" panose="02010600030101010101" pitchFamily="2" charset="-122"/>
              </a:rPr>
              <a:t>失灵</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(4)</a:t>
            </a:r>
            <a:r>
              <a:rPr lang="zh-CN" altLang="zh-CN" sz="2000" b="1" dirty="0">
                <a:latin typeface="宋体" panose="02010600030101010101" pitchFamily="2" charset="-122"/>
              </a:rPr>
              <a:t>整体情况不清导致现场指挥</a:t>
            </a:r>
            <a:r>
              <a:rPr lang="zh-CN" altLang="zh-CN" sz="2000" b="1" dirty="0" smtClean="0">
                <a:latin typeface="宋体" panose="02010600030101010101" pitchFamily="2" charset="-122"/>
              </a:rPr>
              <a:t>失误</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(5)</a:t>
            </a:r>
            <a:r>
              <a:rPr lang="zh-CN" altLang="zh-CN" sz="2000" b="1" dirty="0">
                <a:latin typeface="宋体" panose="02010600030101010101" pitchFamily="2" charset="-122"/>
              </a:rPr>
              <a:t>安全教育不落实导致疏散</a:t>
            </a:r>
            <a:r>
              <a:rPr lang="zh-CN" altLang="zh-CN" sz="2000" b="1" dirty="0" smtClean="0">
                <a:latin typeface="宋体" panose="02010600030101010101" pitchFamily="2" charset="-122"/>
              </a:rPr>
              <a:t>无序</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(6)</a:t>
            </a:r>
            <a:r>
              <a:rPr lang="zh-CN" altLang="zh-CN" sz="2000" b="1" dirty="0">
                <a:latin typeface="宋体" panose="02010600030101010101" pitchFamily="2" charset="-122"/>
              </a:rPr>
              <a:t>活动前未排查隐患导致无法有效控制突发</a:t>
            </a:r>
            <a:r>
              <a:rPr lang="zh-CN" altLang="zh-CN" sz="2000" b="1" dirty="0" smtClean="0">
                <a:latin typeface="宋体" panose="02010600030101010101" pitchFamily="2" charset="-122"/>
              </a:rPr>
              <a:t>事件</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a:off x="1785938" y="428625"/>
            <a:ext cx="5929828" cy="523220"/>
          </a:xfrm>
          <a:prstGeom prst="rect">
            <a:avLst/>
          </a:prstGeom>
          <a:noFill/>
          <a:ln w="9525">
            <a:noFill/>
          </a:ln>
        </p:spPr>
        <p:txBody>
          <a:bodyPr wrap="none" anchor="t">
            <a:spAutoFit/>
          </a:bodyPr>
          <a:lstStyle/>
          <a:p>
            <a:pPr lvl="0" eaLnBrk="0" hangingPunct="0"/>
            <a:r>
              <a:rPr lang="zh-CN" altLang="en-US" sz="2800" dirty="0" smtClean="0">
                <a:solidFill>
                  <a:schemeClr val="bg1"/>
                </a:solidFill>
                <a:latin typeface="黑体" panose="02010609060101010101" pitchFamily="49" charset="-122"/>
                <a:ea typeface="黑体" panose="02010609060101010101" pitchFamily="49" charset="-122"/>
              </a:rPr>
              <a:t>三、大型活动过程中不安全因素分析</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9" name="矩形 8"/>
          <p:cNvSpPr/>
          <p:nvPr/>
        </p:nvSpPr>
        <p:spPr>
          <a:xfrm>
            <a:off x="642910" y="1772816"/>
            <a:ext cx="8072494" cy="2861310"/>
          </a:xfrm>
          <a:prstGeom prst="rect">
            <a:avLst/>
          </a:prstGeom>
        </p:spPr>
        <p:txBody>
          <a:bodyPr wrap="square">
            <a:spAutoFit/>
          </a:bodyPr>
          <a:lstStyle/>
          <a:p>
            <a:pPr>
              <a:lnSpc>
                <a:spcPct val="150000"/>
              </a:lnSpc>
            </a:pPr>
            <a:r>
              <a:rPr lang="en-US" altLang="zh-CN" sz="2000" b="1" dirty="0">
                <a:solidFill>
                  <a:srgbClr val="FF0000"/>
                </a:solidFill>
                <a:latin typeface="宋体" panose="02010600030101010101" pitchFamily="2" charset="-122"/>
              </a:rPr>
              <a:t>2.</a:t>
            </a:r>
            <a:r>
              <a:rPr lang="zh-CN" altLang="zh-CN" sz="2000" b="1" dirty="0">
                <a:solidFill>
                  <a:srgbClr val="FF0000"/>
                </a:solidFill>
                <a:latin typeface="宋体" panose="02010600030101010101" pitchFamily="2" charset="-122"/>
              </a:rPr>
              <a:t>场所</a:t>
            </a:r>
            <a:r>
              <a:rPr lang="zh-CN" altLang="zh-CN" sz="2000" b="1" dirty="0" smtClean="0">
                <a:solidFill>
                  <a:srgbClr val="FF0000"/>
                </a:solidFill>
                <a:latin typeface="宋体" panose="02010600030101010101" pitchFamily="2" charset="-122"/>
              </a:rPr>
              <a:t>因素</a:t>
            </a:r>
            <a:r>
              <a:rPr lang="zh-CN" altLang="en-US" sz="2000" b="1" dirty="0" smtClean="0">
                <a:solidFill>
                  <a:srgbClr val="FF0000"/>
                </a:solidFill>
                <a:latin typeface="宋体" panose="02010600030101010101" pitchFamily="2" charset="-122"/>
              </a:rPr>
              <a:t>：</a:t>
            </a:r>
            <a:endParaRPr lang="zh-CN" altLang="zh-CN" sz="2000" b="1" dirty="0">
              <a:solidFill>
                <a:srgbClr val="FF0000"/>
              </a:solidFill>
              <a:latin typeface="宋体" panose="02010600030101010101" pitchFamily="2" charset="-122"/>
            </a:endParaRPr>
          </a:p>
          <a:p>
            <a:pPr>
              <a:lnSpc>
                <a:spcPct val="150000"/>
              </a:lnSpc>
            </a:pPr>
            <a:r>
              <a:rPr lang="en-US" altLang="zh-CN" sz="2000" b="1" dirty="0">
                <a:latin typeface="宋体" panose="02010600030101010101" pitchFamily="2" charset="-122"/>
              </a:rPr>
              <a:t>(1)</a:t>
            </a:r>
            <a:r>
              <a:rPr lang="zh-CN" altLang="zh-CN" sz="2000" b="1" dirty="0">
                <a:latin typeface="宋体" panose="02010600030101010101" pitchFamily="2" charset="-122"/>
              </a:rPr>
              <a:t>场地的环境和</a:t>
            </a:r>
            <a:r>
              <a:rPr lang="zh-CN" altLang="zh-CN" sz="2000" b="1" dirty="0" smtClean="0">
                <a:latin typeface="宋体" panose="02010600030101010101" pitchFamily="2" charset="-122"/>
              </a:rPr>
              <a:t>条件</a:t>
            </a:r>
            <a:r>
              <a:rPr lang="zh-CN" altLang="en-US" sz="2000" b="1" dirty="0" smtClean="0">
                <a:latin typeface="宋体" panose="02010600030101010101" pitchFamily="2" charset="-122"/>
              </a:rPr>
              <a:t>不能</a:t>
            </a:r>
            <a:r>
              <a:rPr lang="zh-CN" altLang="zh-CN" sz="2000" b="1" dirty="0" smtClean="0">
                <a:latin typeface="宋体" panose="02010600030101010101" pitchFamily="2" charset="-122"/>
              </a:rPr>
              <a:t>满足</a:t>
            </a:r>
            <a:r>
              <a:rPr lang="zh-CN" altLang="zh-CN" sz="2000" b="1" dirty="0">
                <a:latin typeface="宋体" panose="02010600030101010101" pitchFamily="2" charset="-122"/>
              </a:rPr>
              <a:t>活动的安全</a:t>
            </a:r>
            <a:r>
              <a:rPr lang="zh-CN" altLang="zh-CN" sz="2000" b="1" dirty="0" smtClean="0">
                <a:latin typeface="宋体" panose="02010600030101010101" pitchFamily="2" charset="-122"/>
              </a:rPr>
              <a:t>要求</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(2)</a:t>
            </a:r>
            <a:r>
              <a:rPr lang="zh-CN" altLang="zh-CN" sz="2000" b="1" dirty="0">
                <a:latin typeface="宋体" panose="02010600030101010101" pitchFamily="2" charset="-122"/>
              </a:rPr>
              <a:t>参加活动的</a:t>
            </a:r>
            <a:r>
              <a:rPr lang="zh-CN" altLang="zh-CN" sz="2000" b="1" dirty="0" smtClean="0">
                <a:latin typeface="宋体" panose="02010600030101010101" pitchFamily="2" charset="-122"/>
              </a:rPr>
              <a:t>观众超过</a:t>
            </a:r>
            <a:r>
              <a:rPr lang="zh-CN" altLang="zh-CN" sz="2000" b="1" dirty="0">
                <a:latin typeface="宋体" panose="02010600030101010101" pitchFamily="2" charset="-122"/>
              </a:rPr>
              <a:t>场地规定</a:t>
            </a:r>
            <a:r>
              <a:rPr lang="zh-CN" altLang="zh-CN" sz="2000" b="1" dirty="0" smtClean="0">
                <a:latin typeface="宋体" panose="02010600030101010101" pitchFamily="2" charset="-122"/>
              </a:rPr>
              <a:t>容量</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(3)</a:t>
            </a:r>
            <a:r>
              <a:rPr lang="zh-CN" altLang="zh-CN" sz="2000" b="1" dirty="0">
                <a:latin typeface="宋体" panose="02010600030101010101" pitchFamily="2" charset="-122"/>
              </a:rPr>
              <a:t>活动场所悬挂</a:t>
            </a:r>
            <a:r>
              <a:rPr lang="zh-CN" altLang="zh-CN" sz="2000" b="1" dirty="0" smtClean="0">
                <a:latin typeface="宋体" panose="02010600030101010101" pitchFamily="2" charset="-122"/>
              </a:rPr>
              <a:t>物</a:t>
            </a:r>
            <a:r>
              <a:rPr lang="zh-CN" altLang="en-US" sz="2000" b="1" dirty="0" smtClean="0">
                <a:latin typeface="宋体" panose="02010600030101010101" pitchFamily="2" charset="-122"/>
              </a:rPr>
              <a:t>不</a:t>
            </a:r>
            <a:r>
              <a:rPr lang="zh-CN" altLang="zh-CN" sz="2000" b="1" dirty="0" smtClean="0">
                <a:latin typeface="宋体" panose="02010600030101010101" pitchFamily="2" charset="-122"/>
              </a:rPr>
              <a:t>牢固可靠</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(4)</a:t>
            </a:r>
            <a:r>
              <a:rPr lang="zh-CN" altLang="zh-CN" sz="2000" b="1" dirty="0">
                <a:latin typeface="宋体" panose="02010600030101010101" pitchFamily="2" charset="-122"/>
              </a:rPr>
              <a:t>疏散</a:t>
            </a:r>
            <a:r>
              <a:rPr lang="zh-CN" altLang="zh-CN" sz="2000" b="1" dirty="0" smtClean="0">
                <a:latin typeface="宋体" panose="02010600030101010101" pitchFamily="2" charset="-122"/>
              </a:rPr>
              <a:t>门</a:t>
            </a:r>
            <a:r>
              <a:rPr lang="zh-CN" altLang="en-US" sz="2000" b="1" dirty="0" smtClean="0">
                <a:latin typeface="宋体" panose="02010600030101010101" pitchFamily="2" charset="-122"/>
              </a:rPr>
              <a:t>不</a:t>
            </a:r>
            <a:r>
              <a:rPr lang="zh-CN" altLang="zh-CN" sz="2000" b="1" dirty="0" smtClean="0">
                <a:latin typeface="宋体" panose="02010600030101010101" pitchFamily="2" charset="-122"/>
              </a:rPr>
              <a:t>符合</a:t>
            </a:r>
            <a:r>
              <a:rPr lang="zh-CN" altLang="zh-CN" sz="2000" b="1" dirty="0">
                <a:latin typeface="宋体" panose="02010600030101010101" pitchFamily="2" charset="-122"/>
              </a:rPr>
              <a:t>疏散要求，活动</a:t>
            </a:r>
            <a:r>
              <a:rPr lang="zh-CN" altLang="zh-CN" sz="2000" b="1" dirty="0" smtClean="0">
                <a:latin typeface="宋体" panose="02010600030101010101" pitchFamily="2" charset="-122"/>
              </a:rPr>
              <a:t>中</a:t>
            </a:r>
            <a:r>
              <a:rPr lang="zh-CN" altLang="en-US" sz="2000" b="1" dirty="0" smtClean="0">
                <a:latin typeface="宋体" panose="02010600030101010101" pitchFamily="2" charset="-122"/>
              </a:rPr>
              <a:t>不能</a:t>
            </a:r>
            <a:r>
              <a:rPr lang="zh-CN" altLang="zh-CN" sz="2000" b="1" dirty="0" smtClean="0">
                <a:latin typeface="宋体" panose="02010600030101010101" pitchFamily="2" charset="-122"/>
              </a:rPr>
              <a:t>保证</a:t>
            </a:r>
            <a:r>
              <a:rPr lang="zh-CN" altLang="zh-CN" sz="2000" b="1" dirty="0">
                <a:latin typeface="宋体" panose="02010600030101010101" pitchFamily="2" charset="-122"/>
              </a:rPr>
              <a:t>全部</a:t>
            </a:r>
            <a:r>
              <a:rPr lang="zh-CN" altLang="zh-CN" sz="2000" b="1" dirty="0" smtClean="0">
                <a:latin typeface="宋体" panose="02010600030101010101" pitchFamily="2" charset="-122"/>
              </a:rPr>
              <a:t>开启</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(5)</a:t>
            </a:r>
            <a:r>
              <a:rPr lang="zh-CN" altLang="zh-CN" sz="2000" b="1" dirty="0">
                <a:latin typeface="宋体" panose="02010600030101010101" pitchFamily="2" charset="-122"/>
              </a:rPr>
              <a:t>疏散通道狭窄或有</a:t>
            </a:r>
            <a:r>
              <a:rPr lang="zh-CN" altLang="zh-CN" sz="2000" b="1" dirty="0" smtClean="0">
                <a:latin typeface="宋体" panose="02010600030101010101" pitchFamily="2" charset="-122"/>
              </a:rPr>
              <a:t>障碍物</a:t>
            </a:r>
            <a:r>
              <a:rPr lang="zh-CN" altLang="en-US" sz="2000" b="1" dirty="0" smtClean="0">
                <a:latin typeface="宋体" panose="02010600030101010101" pitchFamily="2" charset="-122"/>
              </a:rPr>
              <a:t>。</a:t>
            </a:r>
            <a:endParaRPr lang="zh-CN" altLang="zh-CN" sz="2000" b="1" dirty="0">
              <a:latin typeface="宋体" panose="02010600030101010101" pitchFamily="2" charset="-122"/>
            </a:endParaRPr>
          </a:p>
        </p:txBody>
      </p:sp>
    </p:spTree>
  </p:cSld>
  <p:clrMapOvr>
    <a:masterClrMapping/>
  </p:clrMapOvr>
  <p:transition advTm="3094"/>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SLIDE_MODEL_TYPE" val="cover"/>
</p:tagLst>
</file>

<file path=ppt/theme/theme1.xml><?xml version="1.0" encoding="utf-8"?>
<a:theme xmlns:a="http://schemas.openxmlformats.org/drawingml/2006/main" name="东北大学人事制度改革方案">
  <a:themeElements>
    <a:clrScheme name="sample 1">
      <a:dk1>
        <a:srgbClr val="000000"/>
      </a:dk1>
      <a:lt1>
        <a:srgbClr val="FFFFFF"/>
      </a:lt1>
      <a:dk2>
        <a:srgbClr val="000798"/>
      </a:dk2>
      <a:lt2>
        <a:srgbClr val="B2B2B2"/>
      </a:lt2>
      <a:accent1>
        <a:srgbClr val="1B33E7"/>
      </a:accent1>
      <a:accent2>
        <a:srgbClr val="6699FF"/>
      </a:accent2>
      <a:accent3>
        <a:srgbClr val="FFFFFF"/>
      </a:accent3>
      <a:accent4>
        <a:srgbClr val="000000"/>
      </a:accent4>
      <a:accent5>
        <a:srgbClr val="ABADF1"/>
      </a:accent5>
      <a:accent6>
        <a:srgbClr val="5C8AE7"/>
      </a:accent6>
      <a:hlink>
        <a:srgbClr val="99CCFF"/>
      </a:hlink>
      <a:folHlink>
        <a:srgbClr val="3366CC"/>
      </a:folHlink>
    </a:clrScheme>
    <a:fontScheme name="sampl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60000"/>
            <a:lumOff val="40000"/>
          </a:schemeClr>
        </a:solidFill>
        <a:ln>
          <a:noFill/>
          <a:headEnd type="none" w="med" len="med"/>
          <a:tailEnd type="none" w="med" len="med"/>
        </a:ln>
      </a:spPr>
      <a:bodyPr vert="horz" wrap="square" lIns="91440" tIns="45720" rIns="91440" bIns="45720" numCol="1" rtlCol="0" anchor="t" anchorCtr="0" compatLnSpc="1"/>
      <a:lstStyle>
        <a:defPPr algn="ctr">
          <a:defRPr sz="1400" b="1" dirty="0" smtClean="0"/>
        </a:defPPr>
      </a:lstStyle>
      <a:style>
        <a:lnRef idx="2">
          <a:schemeClr val="accent4"/>
        </a:lnRef>
        <a:fillRef idx="1">
          <a:schemeClr val="lt1"/>
        </a:fillRef>
        <a:effectRef idx="0">
          <a:schemeClr val="accent4"/>
        </a:effectRef>
        <a:fontRef idx="minor">
          <a:schemeClr val="dk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sample 1">
        <a:dk1>
          <a:srgbClr val="000000"/>
        </a:dk1>
        <a:lt1>
          <a:srgbClr val="FFFFFF"/>
        </a:lt1>
        <a:dk2>
          <a:srgbClr val="000798"/>
        </a:dk2>
        <a:lt2>
          <a:srgbClr val="B2B2B2"/>
        </a:lt2>
        <a:accent1>
          <a:srgbClr val="1B33E7"/>
        </a:accent1>
        <a:accent2>
          <a:srgbClr val="6699FF"/>
        </a:accent2>
        <a:accent3>
          <a:srgbClr val="FFFFFF"/>
        </a:accent3>
        <a:accent4>
          <a:srgbClr val="000000"/>
        </a:accent4>
        <a:accent5>
          <a:srgbClr val="ABADF1"/>
        </a:accent5>
        <a:accent6>
          <a:srgbClr val="5C8AE7"/>
        </a:accent6>
        <a:hlink>
          <a:srgbClr val="99CCFF"/>
        </a:hlink>
        <a:folHlink>
          <a:srgbClr val="3366CC"/>
        </a:folHlink>
      </a:clrScheme>
      <a:clrMap bg1="lt1" tx1="dk1" bg2="lt2" tx2="dk2" accent1="accent1" accent2="accent2" accent3="accent3" accent4="accent4" accent5="accent5" accent6="accent6" hlink="hlink" folHlink="folHlink"/>
    </a:extraClrScheme>
    <a:extraClrScheme>
      <a:clrScheme name="sample 2">
        <a:dk1>
          <a:srgbClr val="000000"/>
        </a:dk1>
        <a:lt1>
          <a:srgbClr val="FFFFFF"/>
        </a:lt1>
        <a:dk2>
          <a:srgbClr val="094332"/>
        </a:dk2>
        <a:lt2>
          <a:srgbClr val="B2B2B2"/>
        </a:lt2>
        <a:accent1>
          <a:srgbClr val="0D6531"/>
        </a:accent1>
        <a:accent2>
          <a:srgbClr val="39AF6E"/>
        </a:accent2>
        <a:accent3>
          <a:srgbClr val="FFFFFF"/>
        </a:accent3>
        <a:accent4>
          <a:srgbClr val="000000"/>
        </a:accent4>
        <a:accent5>
          <a:srgbClr val="AAB8AD"/>
        </a:accent5>
        <a:accent6>
          <a:srgbClr val="339E63"/>
        </a:accent6>
        <a:hlink>
          <a:srgbClr val="93E1A0"/>
        </a:hlink>
        <a:folHlink>
          <a:srgbClr val="1D834B"/>
        </a:folHlink>
      </a:clrScheme>
      <a:clrMap bg1="lt1" tx1="dk1" bg2="lt2" tx2="dk2" accent1="accent1" accent2="accent2" accent3="accent3" accent4="accent4" accent5="accent5" accent6="accent6" hlink="hlink" folHlink="folHlink"/>
    </a:extraClrScheme>
    <a:extraClrScheme>
      <a:clrScheme name="sample 3">
        <a:dk1>
          <a:srgbClr val="000000"/>
        </a:dk1>
        <a:lt1>
          <a:srgbClr val="FFFFFF"/>
        </a:lt1>
        <a:dk2>
          <a:srgbClr val="275CA3"/>
        </a:dk2>
        <a:lt2>
          <a:srgbClr val="C0C0C0"/>
        </a:lt2>
        <a:accent1>
          <a:srgbClr val="529EBC"/>
        </a:accent1>
        <a:accent2>
          <a:srgbClr val="55BEE3"/>
        </a:accent2>
        <a:accent3>
          <a:srgbClr val="FFFFFF"/>
        </a:accent3>
        <a:accent4>
          <a:srgbClr val="000000"/>
        </a:accent4>
        <a:accent5>
          <a:srgbClr val="B3CCDA"/>
        </a:accent5>
        <a:accent6>
          <a:srgbClr val="4CACCE"/>
        </a:accent6>
        <a:hlink>
          <a:srgbClr val="9FD4F1"/>
        </a:hlink>
        <a:folHlink>
          <a:srgbClr val="0099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东北大学人事制度改革方案</Template>
  <TotalTime>2</TotalTime>
  <Words>1934</Words>
  <Application>Microsoft Office PowerPoint</Application>
  <PresentationFormat>全屏显示(4:3)</PresentationFormat>
  <Paragraphs>126</Paragraphs>
  <Slides>21</Slides>
  <Notes>0</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东北大学人事制度改革方案</vt:lpstr>
      <vt:lpstr>东北大学大型活动安全管理要点</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人事处</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东北大学人事制度改革方案</dc:title>
  <dc:creator>黄丽</dc:creator>
  <cp:lastModifiedBy>User</cp:lastModifiedBy>
  <cp:revision>1791</cp:revision>
  <dcterms:created xsi:type="dcterms:W3CDTF">2014-11-27T10:46:00Z</dcterms:created>
  <dcterms:modified xsi:type="dcterms:W3CDTF">2020-03-13T06:35:20Z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y fmtid="{D5CDD505-2E9C-101B-9397-08002B2CF9AE}" pid="3" name="KSORubyTemplateID">
    <vt:lpwstr>2</vt:lpwstr>
  </property>
</Properties>
</file>